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6"/>
  </p:notesMasterIdLst>
  <p:sldIdLst>
    <p:sldId id="256" r:id="rId3"/>
    <p:sldId id="338" r:id="rId4"/>
    <p:sldId id="310" r:id="rId5"/>
    <p:sldId id="340" r:id="rId6"/>
    <p:sldId id="341" r:id="rId7"/>
    <p:sldId id="334" r:id="rId8"/>
    <p:sldId id="335" r:id="rId9"/>
    <p:sldId id="330" r:id="rId10"/>
    <p:sldId id="336" r:id="rId11"/>
    <p:sldId id="292" r:id="rId12"/>
    <p:sldId id="337" r:id="rId13"/>
    <p:sldId id="262" r:id="rId14"/>
    <p:sldId id="265" r:id="rId15"/>
    <p:sldId id="322" r:id="rId16"/>
    <p:sldId id="323" r:id="rId17"/>
    <p:sldId id="258" r:id="rId18"/>
    <p:sldId id="344" r:id="rId19"/>
    <p:sldId id="275" r:id="rId20"/>
    <p:sldId id="306" r:id="rId21"/>
    <p:sldId id="324" r:id="rId22"/>
    <p:sldId id="257" r:id="rId23"/>
    <p:sldId id="291" r:id="rId24"/>
    <p:sldId id="315" r:id="rId25"/>
    <p:sldId id="263" r:id="rId26"/>
    <p:sldId id="329" r:id="rId27"/>
    <p:sldId id="272" r:id="rId28"/>
    <p:sldId id="316" r:id="rId29"/>
    <p:sldId id="267" r:id="rId30"/>
    <p:sldId id="342" r:id="rId31"/>
    <p:sldId id="295" r:id="rId32"/>
    <p:sldId id="303" r:id="rId33"/>
    <p:sldId id="309" r:id="rId34"/>
    <p:sldId id="325" r:id="rId35"/>
    <p:sldId id="326" r:id="rId36"/>
    <p:sldId id="259" r:id="rId37"/>
    <p:sldId id="319" r:id="rId38"/>
    <p:sldId id="333" r:id="rId39"/>
    <p:sldId id="328" r:id="rId40"/>
    <p:sldId id="331" r:id="rId41"/>
    <p:sldId id="314" r:id="rId42"/>
    <p:sldId id="327" r:id="rId43"/>
    <p:sldId id="343" r:id="rId44"/>
    <p:sldId id="311" r:id="rId45"/>
  </p:sldIdLst>
  <p:sldSz cx="9144000" cy="6858000" type="screen4x3"/>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666" autoAdjust="0"/>
    <p:restoredTop sz="52338" autoAdjust="0"/>
  </p:normalViewPr>
  <p:slideViewPr>
    <p:cSldViewPr snapToGrid="0" snapToObjects="1">
      <p:cViewPr varScale="1">
        <p:scale>
          <a:sx n="56" d="100"/>
          <a:sy n="56" d="100"/>
        </p:scale>
        <p:origin x="255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110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3" y="1"/>
            <a:ext cx="3077739" cy="471054"/>
          </a:xfrm>
          <a:prstGeom prst="rect">
            <a:avLst/>
          </a:prstGeom>
        </p:spPr>
        <p:txBody>
          <a:bodyPr vert="horz" lIns="94229" tIns="47114" rIns="94229" bIns="47114" rtlCol="0"/>
          <a:lstStyle>
            <a:lvl1pPr algn="r">
              <a:defRPr sz="1200"/>
            </a:lvl1pPr>
          </a:lstStyle>
          <a:p>
            <a:fld id="{A67E89D8-6408-417E-A6E1-A43F86B607D3}" type="datetimeFigureOut">
              <a:rPr lang="en-US" smtClean="0"/>
              <a:t>4/23/19</a:t>
            </a:fld>
            <a:endParaRPr lang="en-US"/>
          </a:p>
        </p:txBody>
      </p:sp>
      <p:sp>
        <p:nvSpPr>
          <p:cNvPr id="4" name="Slide Image Placeholder 3"/>
          <p:cNvSpPr>
            <a:spLocks noGrp="1" noRot="1" noChangeAspect="1"/>
          </p:cNvSpPr>
          <p:nvPr>
            <p:ph type="sldImg" idx="2"/>
          </p:nvPr>
        </p:nvSpPr>
        <p:spPr>
          <a:xfrm>
            <a:off x="1439863" y="1173163"/>
            <a:ext cx="42227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3"/>
            <a:ext cx="5681980" cy="3696713"/>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3" y="8917422"/>
            <a:ext cx="3077739" cy="471053"/>
          </a:xfrm>
          <a:prstGeom prst="rect">
            <a:avLst/>
          </a:prstGeom>
        </p:spPr>
        <p:txBody>
          <a:bodyPr vert="horz" lIns="94229" tIns="47114" rIns="94229" bIns="47114" rtlCol="0" anchor="b"/>
          <a:lstStyle>
            <a:lvl1pPr algn="r">
              <a:defRPr sz="1200"/>
            </a:lvl1pPr>
          </a:lstStyle>
          <a:p>
            <a:fld id="{081BCEE8-F2E1-4B71-82F5-E34D54B9EA1B}" type="slidenum">
              <a:rPr lang="en-US" smtClean="0"/>
              <a:t>‹#›</a:t>
            </a:fld>
            <a:endParaRPr lang="en-US"/>
          </a:p>
        </p:txBody>
      </p:sp>
    </p:spTree>
    <p:extLst>
      <p:ext uri="{BB962C8B-B14F-4D97-AF65-F5344CB8AC3E}">
        <p14:creationId xmlns:p14="http://schemas.microsoft.com/office/powerpoint/2010/main" val="275513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3" Type="http://schemas.openxmlformats.org/officeDocument/2006/relationships/hyperlink" Target="https://en.wikipedia.org/wiki/Neurogenomics" TargetMode="External"/><Relationship Id="rId18" Type="http://schemas.openxmlformats.org/officeDocument/2006/relationships/hyperlink" Target="https://en.wikipedia.org/w/index.php?title=Omics&amp;action=edit&amp;section=4" TargetMode="External"/><Relationship Id="rId26" Type="http://schemas.openxmlformats.org/officeDocument/2006/relationships/hyperlink" Target="https://en.wikipedia.org/wiki/Proteogenomics" TargetMode="External"/><Relationship Id="rId39" Type="http://schemas.openxmlformats.org/officeDocument/2006/relationships/hyperlink" Target="https://en.wikipedia.org/w/index.php?title=Omics&amp;action=edit&amp;section=10" TargetMode="External"/><Relationship Id="rId21" Type="http://schemas.openxmlformats.org/officeDocument/2006/relationships/hyperlink" Target="https://en.wikipedia.org/wiki/Lipidomics" TargetMode="External"/><Relationship Id="rId34" Type="http://schemas.openxmlformats.org/officeDocument/2006/relationships/hyperlink" Target="https://en.wikipedia.org/wiki/RNA" TargetMode="External"/><Relationship Id="rId42" Type="http://schemas.openxmlformats.org/officeDocument/2006/relationships/hyperlink" Target="https://en.wikipedia.org/wiki/Nutrigenomics" TargetMode="External"/><Relationship Id="rId47" Type="http://schemas.openxmlformats.org/officeDocument/2006/relationships/hyperlink" Target="https://en.wikipedia.org/wiki/Culturomics" TargetMode="External"/><Relationship Id="rId50" Type="http://schemas.openxmlformats.org/officeDocument/2006/relationships/hyperlink" Target="https://en.wikipedia.org/wiki/Psychogenomics" TargetMode="External"/><Relationship Id="rId55" Type="http://schemas.openxmlformats.org/officeDocument/2006/relationships/hyperlink" Target="https://en.wikipedia.org/wiki/Omics#cite_note-12" TargetMode="External"/><Relationship Id="rId7" Type="http://schemas.openxmlformats.org/officeDocument/2006/relationships/hyperlink" Target="https://en.wikipedia.org/wiki/Cognitive_genomics" TargetMode="External"/><Relationship Id="rId2" Type="http://schemas.openxmlformats.org/officeDocument/2006/relationships/slide" Target="../slides/slide29.xml"/><Relationship Id="rId16" Type="http://schemas.openxmlformats.org/officeDocument/2006/relationships/hyperlink" Target="https://en.wikipedia.org/wiki/Omics#cite_note-10" TargetMode="External"/><Relationship Id="rId29" Type="http://schemas.openxmlformats.org/officeDocument/2006/relationships/hyperlink" Target="https://en.wikipedia.org/wiki/Glycomics" TargetMode="External"/><Relationship Id="rId11" Type="http://schemas.openxmlformats.org/officeDocument/2006/relationships/hyperlink" Target="https://en.wikipedia.org/wiki/Metagenomics" TargetMode="External"/><Relationship Id="rId24" Type="http://schemas.openxmlformats.org/officeDocument/2006/relationships/hyperlink" Target="https://en.wikipedia.org/wiki/Proteomics" TargetMode="External"/><Relationship Id="rId32" Type="http://schemas.openxmlformats.org/officeDocument/2006/relationships/hyperlink" Target="https://en.wikipedia.org/wiki/Foodomics" TargetMode="External"/><Relationship Id="rId37" Type="http://schemas.openxmlformats.org/officeDocument/2006/relationships/hyperlink" Target="https://en.wikipedia.org/wiki/Metabolomics" TargetMode="External"/><Relationship Id="rId40" Type="http://schemas.openxmlformats.org/officeDocument/2006/relationships/hyperlink" Target="https://en.wikipedia.org/wiki/Nutritional_genomics" TargetMode="External"/><Relationship Id="rId45" Type="http://schemas.openxmlformats.org/officeDocument/2006/relationships/hyperlink" Target="https://en.wikipedia.org/wiki/Toxicogenomics" TargetMode="External"/><Relationship Id="rId53" Type="http://schemas.openxmlformats.org/officeDocument/2006/relationships/hyperlink" Target="https://en.wikipedia.org/wiki/Gut_flora" TargetMode="External"/><Relationship Id="rId5" Type="http://schemas.openxmlformats.org/officeDocument/2006/relationships/hyperlink" Target="https://en.wikipedia.org/wiki/Genomics" TargetMode="External"/><Relationship Id="rId10" Type="http://schemas.openxmlformats.org/officeDocument/2006/relationships/hyperlink" Target="https://en.wikipedia.org/wiki/Functional_genomics" TargetMode="External"/><Relationship Id="rId19" Type="http://schemas.openxmlformats.org/officeDocument/2006/relationships/hyperlink" Target="https://en.wikipedia.org/wiki/Lipidome" TargetMode="External"/><Relationship Id="rId31" Type="http://schemas.openxmlformats.org/officeDocument/2006/relationships/hyperlink" Target="https://en.wikipedia.org/w/index.php?title=Omics&amp;action=edit&amp;section=7" TargetMode="External"/><Relationship Id="rId44" Type="http://schemas.openxmlformats.org/officeDocument/2006/relationships/hyperlink" Target="https://en.wikipedia.org/wiki/Pharmacomicrobiomics" TargetMode="External"/><Relationship Id="rId52" Type="http://schemas.openxmlformats.org/officeDocument/2006/relationships/hyperlink" Target="https://en.wikipedia.org/wiki/Connectomics" TargetMode="External"/><Relationship Id="rId4" Type="http://schemas.openxmlformats.org/officeDocument/2006/relationships/hyperlink" Target="https://en.wikipedia.org/w/index.php?title=Omics&amp;action=edit&amp;section=3" TargetMode="External"/><Relationship Id="rId9" Type="http://schemas.openxmlformats.org/officeDocument/2006/relationships/hyperlink" Target="https://en.wikipedia.org/wiki/Comparative_genomics" TargetMode="External"/><Relationship Id="rId14" Type="http://schemas.openxmlformats.org/officeDocument/2006/relationships/hyperlink" Target="https://en.wikipedia.org/wiki/Personal_genomics" TargetMode="External"/><Relationship Id="rId22" Type="http://schemas.openxmlformats.org/officeDocument/2006/relationships/hyperlink" Target="https://en.wikipedia.org/w/index.php?title=Omics&amp;action=edit&amp;section=5" TargetMode="External"/><Relationship Id="rId27" Type="http://schemas.openxmlformats.org/officeDocument/2006/relationships/hyperlink" Target="https://en.wikipedia.org/wiki/Structural_genomics" TargetMode="External"/><Relationship Id="rId30" Type="http://schemas.openxmlformats.org/officeDocument/2006/relationships/hyperlink" Target="https://en.wikipedia.org/wiki/Glycome" TargetMode="External"/><Relationship Id="rId35" Type="http://schemas.openxmlformats.org/officeDocument/2006/relationships/hyperlink" Target="https://en.wikipedia.org/wiki/Transcriptomics" TargetMode="External"/><Relationship Id="rId43" Type="http://schemas.openxmlformats.org/officeDocument/2006/relationships/hyperlink" Target="https://en.wikipedia.org/wiki/Pharmacogenomics" TargetMode="External"/><Relationship Id="rId48" Type="http://schemas.openxmlformats.org/officeDocument/2006/relationships/hyperlink" Target="https://en.wikipedia.org/wiki/Cultural_studies" TargetMode="External"/><Relationship Id="rId56" Type="http://schemas.openxmlformats.org/officeDocument/2006/relationships/hyperlink" Target="https://en.wikipedia.org/wiki/Omics#cite_note-13" TargetMode="External"/><Relationship Id="rId8" Type="http://schemas.openxmlformats.org/officeDocument/2006/relationships/hyperlink" Target="https://en.wikipedia.org/wiki/Cognitive_process" TargetMode="External"/><Relationship Id="rId51" Type="http://schemas.openxmlformats.org/officeDocument/2006/relationships/hyperlink" Target="https://en.wikipedia.org/wiki/Stem_cell_genomics" TargetMode="External"/><Relationship Id="rId3" Type="http://schemas.openxmlformats.org/officeDocument/2006/relationships/hyperlink" Target="https://en.wikipedia.org/w/index.php?title=Omics&amp;action=edit&amp;section=2" TargetMode="External"/><Relationship Id="rId12" Type="http://schemas.openxmlformats.org/officeDocument/2006/relationships/hyperlink" Target="https://en.wikipedia.org/wiki/Metagenome" TargetMode="External"/><Relationship Id="rId17" Type="http://schemas.openxmlformats.org/officeDocument/2006/relationships/hyperlink" Target="https://en.wikipedia.org/wiki/Omics#cite_note-11" TargetMode="External"/><Relationship Id="rId25" Type="http://schemas.openxmlformats.org/officeDocument/2006/relationships/hyperlink" Target="https://en.wikipedia.org/wiki/Immunoproteomics" TargetMode="External"/><Relationship Id="rId33" Type="http://schemas.openxmlformats.org/officeDocument/2006/relationships/hyperlink" Target="https://en.wikipedia.org/w/index.php?title=Omics&amp;action=edit&amp;section=8" TargetMode="External"/><Relationship Id="rId38" Type="http://schemas.openxmlformats.org/officeDocument/2006/relationships/hyperlink" Target="https://en.wikipedia.org/wiki/Metabonomics" TargetMode="External"/><Relationship Id="rId46" Type="http://schemas.openxmlformats.org/officeDocument/2006/relationships/hyperlink" Target="https://en.wikipedia.org/wiki/Erez_Lieberman_Aiden" TargetMode="External"/><Relationship Id="rId20" Type="http://schemas.openxmlformats.org/officeDocument/2006/relationships/hyperlink" Target="https://en.wikipedia.org/wiki/Lipid" TargetMode="External"/><Relationship Id="rId41" Type="http://schemas.openxmlformats.org/officeDocument/2006/relationships/hyperlink" Target="https://en.wikipedia.org/wiki/Nutrigenetics" TargetMode="External"/><Relationship Id="rId54" Type="http://schemas.openxmlformats.org/officeDocument/2006/relationships/hyperlink" Target="https://en.wikipedia.org/wiki/Cellomics" TargetMode="External"/><Relationship Id="rId1" Type="http://schemas.openxmlformats.org/officeDocument/2006/relationships/notesMaster" Target="../notesMasters/notesMaster1.xml"/><Relationship Id="rId6" Type="http://schemas.openxmlformats.org/officeDocument/2006/relationships/hyperlink" Target="https://en.wikipedia.org/wiki/Genome" TargetMode="External"/><Relationship Id="rId15" Type="http://schemas.openxmlformats.org/officeDocument/2006/relationships/hyperlink" Target="https://en.wikipedia.org/wiki/Epigenomics" TargetMode="External"/><Relationship Id="rId23" Type="http://schemas.openxmlformats.org/officeDocument/2006/relationships/hyperlink" Target="https://en.wikipedia.org/wiki/Protein" TargetMode="External"/><Relationship Id="rId28" Type="http://schemas.openxmlformats.org/officeDocument/2006/relationships/hyperlink" Target="https://en.wikipedia.org/w/index.php?title=Omics&amp;action=edit&amp;section=6" TargetMode="External"/><Relationship Id="rId36" Type="http://schemas.openxmlformats.org/officeDocument/2006/relationships/hyperlink" Target="https://en.wikipedia.org/w/index.php?title=Omics&amp;action=edit&amp;section=9" TargetMode="External"/><Relationship Id="rId49" Type="http://schemas.openxmlformats.org/officeDocument/2006/relationships/hyperlink" Target="https://en.wikipedia.org/wiki/Mitointeractom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BCEE8-F2E1-4B71-82F5-E34D54B9EA1B}" type="slidenum">
              <a:rPr lang="en-US" smtClean="0"/>
              <a:t>1</a:t>
            </a:fld>
            <a:endParaRPr lang="en-US" dirty="0"/>
          </a:p>
        </p:txBody>
      </p:sp>
    </p:spTree>
    <p:extLst>
      <p:ext uri="{BB962C8B-B14F-4D97-AF65-F5344CB8AC3E}">
        <p14:creationId xmlns:p14="http://schemas.microsoft.com/office/powerpoint/2010/main" val="693921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live and work in a capitalistic society. </a:t>
            </a:r>
          </a:p>
        </p:txBody>
      </p:sp>
      <p:sp>
        <p:nvSpPr>
          <p:cNvPr id="4" name="Slide Number Placeholder 3"/>
          <p:cNvSpPr>
            <a:spLocks noGrp="1"/>
          </p:cNvSpPr>
          <p:nvPr>
            <p:ph type="sldNum" sz="quarter" idx="10"/>
          </p:nvPr>
        </p:nvSpPr>
        <p:spPr/>
        <p:txBody>
          <a:bodyPr/>
          <a:lstStyle/>
          <a:p>
            <a:fld id="{081BCEE8-F2E1-4B71-82F5-E34D54B9EA1B}" type="slidenum">
              <a:rPr lang="en-US" smtClean="0"/>
              <a:t>20</a:t>
            </a:fld>
            <a:endParaRPr lang="en-US"/>
          </a:p>
        </p:txBody>
      </p:sp>
    </p:spTree>
    <p:extLst>
      <p:ext uri="{BB962C8B-B14F-4D97-AF65-F5344CB8AC3E}">
        <p14:creationId xmlns:p14="http://schemas.microsoft.com/office/powerpoint/2010/main" val="1300727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a:t>One that uses money to signify value.</a:t>
            </a:r>
          </a:p>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21</a:t>
            </a:fld>
            <a:endParaRPr lang="en-US"/>
          </a:p>
        </p:txBody>
      </p:sp>
    </p:spTree>
    <p:extLst>
      <p:ext uri="{BB962C8B-B14F-4D97-AF65-F5344CB8AC3E}">
        <p14:creationId xmlns:p14="http://schemas.microsoft.com/office/powerpoint/2010/main" val="2227091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use financial incentives (savings, BOGOs, coupons) to shape consumer behavior. Why not do that in health care too? </a:t>
            </a:r>
          </a:p>
          <a:p>
            <a:r>
              <a:rPr lang="en-US"/>
              <a:t>Not advocating couponing but am recommending we prove our value. </a:t>
            </a:r>
          </a:p>
        </p:txBody>
      </p:sp>
      <p:sp>
        <p:nvSpPr>
          <p:cNvPr id="4" name="Slide Number Placeholder 3"/>
          <p:cNvSpPr>
            <a:spLocks noGrp="1"/>
          </p:cNvSpPr>
          <p:nvPr>
            <p:ph type="sldNum" sz="quarter" idx="10"/>
          </p:nvPr>
        </p:nvSpPr>
        <p:spPr/>
        <p:txBody>
          <a:bodyPr/>
          <a:lstStyle/>
          <a:p>
            <a:fld id="{081BCEE8-F2E1-4B71-82F5-E34D54B9EA1B}" type="slidenum">
              <a:rPr lang="en-US" smtClean="0"/>
              <a:t>22</a:t>
            </a:fld>
            <a:endParaRPr lang="en-US"/>
          </a:p>
        </p:txBody>
      </p:sp>
    </p:spTree>
    <p:extLst>
      <p:ext uri="{BB962C8B-B14F-4D97-AF65-F5344CB8AC3E}">
        <p14:creationId xmlns:p14="http://schemas.microsoft.com/office/powerpoint/2010/main" val="196855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FALSE – no way to ask intelligent questions of overlaid variables and get results quickly and efficiently. </a:t>
            </a:r>
          </a:p>
        </p:txBody>
      </p:sp>
      <p:sp>
        <p:nvSpPr>
          <p:cNvPr id="4" name="Slide Number Placeholder 3"/>
          <p:cNvSpPr>
            <a:spLocks noGrp="1"/>
          </p:cNvSpPr>
          <p:nvPr>
            <p:ph type="sldNum" sz="quarter" idx="10"/>
          </p:nvPr>
        </p:nvSpPr>
        <p:spPr/>
        <p:txBody>
          <a:bodyPr/>
          <a:lstStyle/>
          <a:p>
            <a:fld id="{081BCEE8-F2E1-4B71-82F5-E34D54B9EA1B}" type="slidenum">
              <a:rPr lang="en-US" smtClean="0"/>
              <a:t>23</a:t>
            </a:fld>
            <a:endParaRPr lang="en-US"/>
          </a:p>
        </p:txBody>
      </p:sp>
    </p:spTree>
    <p:extLst>
      <p:ext uri="{BB962C8B-B14F-4D97-AF65-F5344CB8AC3E}">
        <p14:creationId xmlns:p14="http://schemas.microsoft.com/office/powerpoint/2010/main" val="113652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24</a:t>
            </a:fld>
            <a:endParaRPr lang="en-US"/>
          </a:p>
        </p:txBody>
      </p:sp>
    </p:spTree>
    <p:extLst>
      <p:ext uri="{BB962C8B-B14F-4D97-AF65-F5344CB8AC3E}">
        <p14:creationId xmlns:p14="http://schemas.microsoft.com/office/powerpoint/2010/main" val="420306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Cold, calculating data has no agenda and no loyalty to any position or side.</a:t>
            </a:r>
          </a:p>
        </p:txBody>
      </p:sp>
      <p:sp>
        <p:nvSpPr>
          <p:cNvPr id="4" name="Slide Number Placeholder 3"/>
          <p:cNvSpPr>
            <a:spLocks noGrp="1"/>
          </p:cNvSpPr>
          <p:nvPr>
            <p:ph type="sldNum" sz="quarter" idx="10"/>
          </p:nvPr>
        </p:nvSpPr>
        <p:spPr/>
        <p:txBody>
          <a:bodyPr/>
          <a:lstStyle/>
          <a:p>
            <a:fld id="{081BCEE8-F2E1-4B71-82F5-E34D54B9EA1B}" type="slidenum">
              <a:rPr lang="en-US" smtClean="0"/>
              <a:t>25</a:t>
            </a:fld>
            <a:endParaRPr lang="en-US"/>
          </a:p>
        </p:txBody>
      </p:sp>
    </p:spTree>
    <p:extLst>
      <p:ext uri="{BB962C8B-B14F-4D97-AF65-F5344CB8AC3E}">
        <p14:creationId xmlns:p14="http://schemas.microsoft.com/office/powerpoint/2010/main" val="6759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26</a:t>
            </a:fld>
            <a:endParaRPr lang="en-US"/>
          </a:p>
        </p:txBody>
      </p:sp>
    </p:spTree>
    <p:extLst>
      <p:ext uri="{BB962C8B-B14F-4D97-AF65-F5344CB8AC3E}">
        <p14:creationId xmlns:p14="http://schemas.microsoft.com/office/powerpoint/2010/main" val="1011529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Solution: </a:t>
            </a:r>
          </a:p>
          <a:p>
            <a:r>
              <a:rPr lang="en-US"/>
              <a:t>2nd term = (Ist term - 30) / 2 = (1050-30)/2 = 510</a:t>
            </a:r>
          </a:p>
          <a:p>
            <a:r>
              <a:rPr lang="en-US"/>
              <a:t>3rd term = (2nd term - 26) / 2 = (510-26)/2 = 242</a:t>
            </a:r>
          </a:p>
          <a:p>
            <a:r>
              <a:rPr lang="en-US"/>
              <a:t>4th term = (3rd term - 22) / 2 = (242-22)/2 = 110</a:t>
            </a:r>
          </a:p>
          <a:p>
            <a:r>
              <a:rPr lang="en-US"/>
              <a:t>So 106 is the answer.</a:t>
            </a:r>
          </a:p>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27</a:t>
            </a:fld>
            <a:endParaRPr lang="en-US"/>
          </a:p>
        </p:txBody>
      </p:sp>
    </p:spTree>
    <p:extLst>
      <p:ext uri="{BB962C8B-B14F-4D97-AF65-F5344CB8AC3E}">
        <p14:creationId xmlns:p14="http://schemas.microsoft.com/office/powerpoint/2010/main" val="227028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28</a:t>
            </a:fld>
            <a:endParaRPr lang="en-US"/>
          </a:p>
        </p:txBody>
      </p:sp>
    </p:spTree>
    <p:extLst>
      <p:ext uri="{BB962C8B-B14F-4D97-AF65-F5344CB8AC3E}">
        <p14:creationId xmlns:p14="http://schemas.microsoft.com/office/powerpoint/2010/main" val="1297034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Kinds of omics studies[</a:t>
            </a:r>
            <a:r>
              <a:rPr lang="en-US" sz="1200" b="0" i="0" u="none" strike="noStrike" kern="1200">
                <a:solidFill>
                  <a:schemeClr val="tx1"/>
                </a:solidFill>
                <a:effectLst/>
                <a:latin typeface="+mn-lt"/>
                <a:ea typeface="+mn-ea"/>
                <a:cs typeface="+mn-cs"/>
                <a:hlinkClick r:id="rId3" tooltip="Edit section: Kinds of omics studies"/>
              </a:rPr>
              <a:t>edit</a:t>
            </a:r>
            <a:r>
              <a:rPr lang="en-US" sz="1200" b="0" i="0" u="none" strike="noStrike" kern="1200">
                <a:solidFill>
                  <a:schemeClr val="tx1"/>
                </a:solidFill>
                <a:effectLst/>
                <a:latin typeface="+mn-lt"/>
                <a:ea typeface="+mn-ea"/>
                <a:cs typeface="+mn-cs"/>
              </a:rPr>
              <a:t>]</a:t>
            </a:r>
          </a:p>
          <a:p>
            <a:r>
              <a:rPr lang="en-US" sz="1200" b="1" i="0" u="none" strike="noStrike" kern="1200">
                <a:solidFill>
                  <a:schemeClr val="tx1"/>
                </a:solidFill>
                <a:effectLst/>
                <a:latin typeface="+mn-lt"/>
                <a:ea typeface="+mn-ea"/>
                <a:cs typeface="+mn-cs"/>
              </a:rPr>
              <a:t>Genomics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4" tooltip="Edit section: Gen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5" tooltip="Genomics"/>
              </a:rPr>
              <a:t>Genomics</a:t>
            </a:r>
            <a:r>
              <a:rPr lang="en-US" sz="1200" b="0" i="0" u="none" strike="noStrike" kern="1200">
                <a:solidFill>
                  <a:schemeClr val="tx1"/>
                </a:solidFill>
                <a:effectLst/>
                <a:latin typeface="+mn-lt"/>
                <a:ea typeface="+mn-ea"/>
                <a:cs typeface="+mn-cs"/>
              </a:rPr>
              <a:t>: Study of the </a:t>
            </a:r>
            <a:r>
              <a:rPr lang="en-US" sz="1200" b="0" i="0" u="none" strike="noStrike" kern="1200">
                <a:solidFill>
                  <a:schemeClr val="tx1"/>
                </a:solidFill>
                <a:effectLst/>
                <a:latin typeface="+mn-lt"/>
                <a:ea typeface="+mn-ea"/>
                <a:cs typeface="+mn-cs"/>
                <a:hlinkClick r:id="rId6" tooltip="Genome"/>
              </a:rPr>
              <a:t>genomes</a:t>
            </a:r>
            <a:r>
              <a:rPr lang="en-US" sz="1200" b="0" i="0" u="none" strike="noStrike" kern="1200">
                <a:solidFill>
                  <a:schemeClr val="tx1"/>
                </a:solidFill>
                <a:effectLst/>
                <a:latin typeface="+mn-lt"/>
                <a:ea typeface="+mn-ea"/>
                <a:cs typeface="+mn-cs"/>
              </a:rPr>
              <a:t> of organisms.</a:t>
            </a:r>
          </a:p>
          <a:p>
            <a:pPr lvl="1"/>
            <a:r>
              <a:rPr lang="en-US" sz="1200" b="0" i="0" u="none" strike="noStrike" kern="1200">
                <a:solidFill>
                  <a:schemeClr val="tx1"/>
                </a:solidFill>
                <a:effectLst/>
                <a:latin typeface="+mn-lt"/>
                <a:ea typeface="+mn-ea"/>
                <a:cs typeface="+mn-cs"/>
                <a:hlinkClick r:id="rId7" tooltip="Cognitive genomics"/>
              </a:rPr>
              <a:t>Cognitive genomics</a:t>
            </a:r>
            <a:r>
              <a:rPr lang="en-US" sz="1200" b="0" i="0" u="none" strike="noStrike" kern="1200">
                <a:solidFill>
                  <a:schemeClr val="tx1"/>
                </a:solidFill>
                <a:effectLst/>
                <a:latin typeface="+mn-lt"/>
                <a:ea typeface="+mn-ea"/>
                <a:cs typeface="+mn-cs"/>
              </a:rPr>
              <a:t> examines the changes in </a:t>
            </a:r>
            <a:r>
              <a:rPr lang="en-US" sz="1200" b="0" i="0" u="none" strike="noStrike" kern="1200">
                <a:solidFill>
                  <a:schemeClr val="tx1"/>
                </a:solidFill>
                <a:effectLst/>
                <a:latin typeface="+mn-lt"/>
                <a:ea typeface="+mn-ea"/>
                <a:cs typeface="+mn-cs"/>
                <a:hlinkClick r:id="rId8" tooltip="Cognitive process"/>
              </a:rPr>
              <a:t>cognitive processes</a:t>
            </a:r>
            <a:r>
              <a:rPr lang="en-US" sz="1200" b="0" i="0" u="none" strike="noStrike" kern="1200">
                <a:solidFill>
                  <a:schemeClr val="tx1"/>
                </a:solidFill>
                <a:effectLst/>
                <a:latin typeface="+mn-lt"/>
                <a:ea typeface="+mn-ea"/>
                <a:cs typeface="+mn-cs"/>
              </a:rPr>
              <a:t> associated with genetic profiles.</a:t>
            </a:r>
          </a:p>
          <a:p>
            <a:pPr lvl="1"/>
            <a:r>
              <a:rPr lang="en-US" sz="1200" b="0" i="0" u="none" strike="noStrike" kern="1200">
                <a:solidFill>
                  <a:schemeClr val="tx1"/>
                </a:solidFill>
                <a:effectLst/>
                <a:latin typeface="+mn-lt"/>
                <a:ea typeface="+mn-ea"/>
                <a:cs typeface="+mn-cs"/>
                <a:hlinkClick r:id="rId9" tooltip="Comparative genomics"/>
              </a:rPr>
              <a:t>Comparative genomics</a:t>
            </a:r>
            <a:r>
              <a:rPr lang="en-US" sz="1200" b="0" i="0" u="none" strike="noStrike" kern="1200">
                <a:solidFill>
                  <a:schemeClr val="tx1"/>
                </a:solidFill>
                <a:effectLst/>
                <a:latin typeface="+mn-lt"/>
                <a:ea typeface="+mn-ea"/>
                <a:cs typeface="+mn-cs"/>
              </a:rPr>
              <a:t>: Study of the relationship of genome structure and function across different biological species or strains.</a:t>
            </a:r>
          </a:p>
          <a:p>
            <a:pPr lvl="1"/>
            <a:r>
              <a:rPr lang="en-US" sz="1200" b="0" i="0" u="none" strike="noStrike" kern="1200">
                <a:solidFill>
                  <a:schemeClr val="tx1"/>
                </a:solidFill>
                <a:effectLst/>
                <a:latin typeface="+mn-lt"/>
                <a:ea typeface="+mn-ea"/>
                <a:cs typeface="+mn-cs"/>
                <a:hlinkClick r:id="rId10" tooltip="Functional genomics"/>
              </a:rPr>
              <a:t>Functional genomics</a:t>
            </a:r>
            <a:r>
              <a:rPr lang="en-US" sz="1200" b="0" i="0" u="none" strike="noStrike" kern="1200">
                <a:solidFill>
                  <a:schemeClr val="tx1"/>
                </a:solidFill>
                <a:effectLst/>
                <a:latin typeface="+mn-lt"/>
                <a:ea typeface="+mn-ea"/>
                <a:cs typeface="+mn-cs"/>
              </a:rPr>
              <a:t>: Describes gene and protein functions and interactions (often uses transcriptomics).</a:t>
            </a:r>
          </a:p>
          <a:p>
            <a:pPr lvl="1"/>
            <a:r>
              <a:rPr lang="en-US" sz="1200" b="0" i="0" u="none" strike="noStrike" kern="1200">
                <a:solidFill>
                  <a:schemeClr val="tx1"/>
                </a:solidFill>
                <a:effectLst/>
                <a:latin typeface="+mn-lt"/>
                <a:ea typeface="+mn-ea"/>
                <a:cs typeface="+mn-cs"/>
                <a:hlinkClick r:id="rId11" tooltip="Metagenomics"/>
              </a:rPr>
              <a:t>Metagenomics</a:t>
            </a:r>
            <a:r>
              <a:rPr lang="en-US" sz="1200" b="0" i="0" u="none" strike="noStrike" kern="1200">
                <a:solidFill>
                  <a:schemeClr val="tx1"/>
                </a:solidFill>
                <a:effectLst/>
                <a:latin typeface="+mn-lt"/>
                <a:ea typeface="+mn-ea"/>
                <a:cs typeface="+mn-cs"/>
              </a:rPr>
              <a:t>: Study of </a:t>
            </a:r>
            <a:r>
              <a:rPr lang="en-US" sz="1200" b="0" i="0" u="none" strike="noStrike" kern="1200">
                <a:solidFill>
                  <a:schemeClr val="tx1"/>
                </a:solidFill>
                <a:effectLst/>
                <a:latin typeface="+mn-lt"/>
                <a:ea typeface="+mn-ea"/>
                <a:cs typeface="+mn-cs"/>
                <a:hlinkClick r:id="rId12" tooltip="Metagenome"/>
              </a:rPr>
              <a:t>metagenomes</a:t>
            </a:r>
            <a:r>
              <a:rPr lang="en-US" sz="1200" b="0" i="0" u="none" strike="noStrike" kern="1200">
                <a:solidFill>
                  <a:schemeClr val="tx1"/>
                </a:solidFill>
                <a:effectLst/>
                <a:latin typeface="+mn-lt"/>
                <a:ea typeface="+mn-ea"/>
                <a:cs typeface="+mn-cs"/>
              </a:rPr>
              <a:t>, i.e., genetic material recovered directly from environmental samples.</a:t>
            </a:r>
          </a:p>
          <a:p>
            <a:pPr lvl="1"/>
            <a:r>
              <a:rPr lang="en-US" sz="1200" b="0" i="0" u="none" strike="noStrike" kern="1200">
                <a:solidFill>
                  <a:schemeClr val="tx1"/>
                </a:solidFill>
                <a:effectLst/>
                <a:latin typeface="+mn-lt"/>
                <a:ea typeface="+mn-ea"/>
                <a:cs typeface="+mn-cs"/>
                <a:hlinkClick r:id="rId13" tooltip="Neurogenomics"/>
              </a:rPr>
              <a:t>Neurogenomics</a:t>
            </a:r>
            <a:r>
              <a:rPr lang="en-US" sz="1200" b="0" i="0" u="none" strike="noStrike" kern="1200">
                <a:solidFill>
                  <a:schemeClr val="tx1"/>
                </a:solidFill>
                <a:effectLst/>
                <a:latin typeface="+mn-lt"/>
                <a:ea typeface="+mn-ea"/>
                <a:cs typeface="+mn-cs"/>
              </a:rPr>
              <a:t>: Study of genetic influences on the development and function of the nervous system.</a:t>
            </a:r>
          </a:p>
          <a:p>
            <a:pPr lvl="1"/>
            <a:r>
              <a:rPr lang="en-US" sz="1200" b="0" i="0" u="none" strike="noStrike" kern="1200">
                <a:solidFill>
                  <a:schemeClr val="tx1"/>
                </a:solidFill>
                <a:effectLst/>
                <a:latin typeface="+mn-lt"/>
                <a:ea typeface="+mn-ea"/>
                <a:cs typeface="+mn-cs"/>
                <a:hlinkClick r:id="rId14" tooltip="Personal genomics"/>
              </a:rPr>
              <a:t>Personal genomics</a:t>
            </a:r>
            <a:r>
              <a:rPr lang="en-US" sz="1200" b="0" i="0" u="none" strike="noStrike" kern="1200">
                <a:solidFill>
                  <a:schemeClr val="tx1"/>
                </a:solidFill>
                <a:effectLst/>
                <a:latin typeface="+mn-lt"/>
                <a:ea typeface="+mn-ea"/>
                <a:cs typeface="+mn-cs"/>
              </a:rPr>
              <a:t>: Branch of genomics concerned with the sequencing and analysis of the genome of an individual. Once the genotypes are known, the individual's genotype can be compared with the published literature to determine likelihood of trait expression and disease risk. Helps in Personalized Medicine</a:t>
            </a:r>
          </a:p>
          <a:p>
            <a:r>
              <a:rPr lang="en-US" sz="1200" b="1" i="0" u="none" strike="noStrike" kern="1200">
                <a:solidFill>
                  <a:schemeClr val="tx1"/>
                </a:solidFill>
                <a:effectLst/>
                <a:latin typeface="+mn-lt"/>
                <a:ea typeface="+mn-ea"/>
                <a:cs typeface="+mn-cs"/>
              </a:rPr>
              <a:t>Epigenomics</a:t>
            </a: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epigenome is the supporting structure of genome, including protein and RNA binders, alternative DNA structures, and chemical modifications on DNA.</a:t>
            </a:r>
          </a:p>
          <a:p>
            <a:r>
              <a:rPr lang="en-US" sz="1200" b="0" i="0" u="none" strike="noStrike" kern="1200">
                <a:solidFill>
                  <a:schemeClr val="tx1"/>
                </a:solidFill>
                <a:effectLst/>
                <a:latin typeface="+mn-lt"/>
                <a:ea typeface="+mn-ea"/>
                <a:cs typeface="+mn-cs"/>
                <a:hlinkClick r:id="rId15" tooltip="Epigenomics"/>
              </a:rPr>
              <a:t>Epigenomics</a:t>
            </a:r>
            <a:r>
              <a:rPr lang="en-US" sz="1200" b="0" i="0" u="none" strike="noStrike" kern="1200">
                <a:solidFill>
                  <a:schemeClr val="tx1"/>
                </a:solidFill>
                <a:effectLst/>
                <a:latin typeface="+mn-lt"/>
                <a:ea typeface="+mn-ea"/>
                <a:cs typeface="+mn-cs"/>
              </a:rPr>
              <a:t>: Modern technologies include chromosome conformation by Hi-C, various </a:t>
            </a:r>
            <a:r>
              <a:rPr lang="en-US" sz="1200" b="0" i="0" u="none" strike="noStrike" kern="1200" err="1">
                <a:solidFill>
                  <a:schemeClr val="tx1"/>
                </a:solidFill>
                <a:effectLst/>
                <a:latin typeface="+mn-lt"/>
                <a:ea typeface="+mn-ea"/>
                <a:cs typeface="+mn-cs"/>
              </a:rPr>
              <a:t>ChIP-seq</a:t>
            </a:r>
            <a:r>
              <a:rPr lang="en-US" sz="1200" b="0" i="0" u="none" strike="noStrike" kern="1200">
                <a:solidFill>
                  <a:schemeClr val="tx1"/>
                </a:solidFill>
                <a:effectLst/>
                <a:latin typeface="+mn-lt"/>
                <a:ea typeface="+mn-ea"/>
                <a:cs typeface="+mn-cs"/>
              </a:rPr>
              <a:t> and other sequencing methods combined with proteomic fractionations, and sequencing methods that find chemical modification of </a:t>
            </a:r>
            <a:r>
              <a:rPr lang="en-US" sz="1200" b="0" i="0" u="none" strike="noStrike" kern="1200" err="1">
                <a:solidFill>
                  <a:schemeClr val="tx1"/>
                </a:solidFill>
                <a:effectLst/>
                <a:latin typeface="+mn-lt"/>
                <a:ea typeface="+mn-ea"/>
                <a:cs typeface="+mn-cs"/>
              </a:rPr>
              <a:t>cystosines</a:t>
            </a:r>
            <a:r>
              <a:rPr lang="en-US" sz="1200" b="0" i="0" u="none" strike="noStrike" kern="1200">
                <a:solidFill>
                  <a:schemeClr val="tx1"/>
                </a:solidFill>
                <a:effectLst/>
                <a:latin typeface="+mn-lt"/>
                <a:ea typeface="+mn-ea"/>
                <a:cs typeface="+mn-cs"/>
              </a:rPr>
              <a:t>, like bisulfite sequencing.</a:t>
            </a:r>
          </a:p>
          <a:p>
            <a:r>
              <a:rPr lang="en-US" sz="1200" b="0" i="0" u="none" strike="noStrike" kern="1200" err="1">
                <a:solidFill>
                  <a:schemeClr val="tx1"/>
                </a:solidFill>
                <a:effectLst/>
                <a:latin typeface="+mn-lt"/>
                <a:ea typeface="+mn-ea"/>
                <a:cs typeface="+mn-cs"/>
              </a:rPr>
              <a:t>Nucleomics</a:t>
            </a:r>
            <a:r>
              <a:rPr lang="en-US" sz="1200" b="0" i="0" u="none" strike="noStrike" kern="1200">
                <a:solidFill>
                  <a:schemeClr val="tx1"/>
                </a:solidFill>
                <a:effectLst/>
                <a:latin typeface="+mn-lt"/>
                <a:ea typeface="+mn-ea"/>
                <a:cs typeface="+mn-cs"/>
              </a:rPr>
              <a:t>: Study of the complete set of genomic components which form "the cell nucleus as a complex, dynamic biological system, referred to as the </a:t>
            </a:r>
            <a:r>
              <a:rPr lang="en-US" sz="1200" b="0" i="0" u="none" strike="noStrike" kern="1200" err="1">
                <a:solidFill>
                  <a:schemeClr val="tx1"/>
                </a:solidFill>
                <a:effectLst/>
                <a:latin typeface="+mn-lt"/>
                <a:ea typeface="+mn-ea"/>
                <a:cs typeface="+mn-cs"/>
              </a:rPr>
              <a:t>nucleome</a:t>
            </a:r>
            <a:r>
              <a:rPr lang="en-US" sz="1200" b="0" i="0" u="none" strike="noStrike" kern="1200">
                <a:solidFill>
                  <a:schemeClr val="tx1"/>
                </a:solidFill>
                <a:effectLst/>
                <a:latin typeface="+mn-lt"/>
                <a:ea typeface="+mn-ea"/>
                <a:cs typeface="+mn-cs"/>
              </a:rPr>
              <a:t>".</a:t>
            </a:r>
            <a:r>
              <a:rPr lang="en-US" sz="1200" b="0" i="0" u="none" strike="noStrike" kern="1200" baseline="30000">
                <a:solidFill>
                  <a:schemeClr val="tx1"/>
                </a:solidFill>
                <a:effectLst/>
                <a:latin typeface="+mn-lt"/>
                <a:ea typeface="+mn-ea"/>
                <a:cs typeface="+mn-cs"/>
                <a:hlinkClick r:id="rId16"/>
              </a:rPr>
              <a:t>[10]</a:t>
            </a:r>
            <a:r>
              <a:rPr lang="en-US" sz="1200" b="0" i="0" u="none" strike="noStrike" kern="1200" baseline="30000">
                <a:solidFill>
                  <a:schemeClr val="tx1"/>
                </a:solidFill>
                <a:effectLst/>
                <a:latin typeface="+mn-lt"/>
                <a:ea typeface="+mn-ea"/>
                <a:cs typeface="+mn-cs"/>
                <a:hlinkClick r:id="rId17"/>
              </a:rPr>
              <a:t>[11]</a:t>
            </a:r>
            <a:r>
              <a:rPr lang="en-US" sz="1200" b="0" i="0" u="none" strike="noStrike" kern="1200">
                <a:solidFill>
                  <a:schemeClr val="tx1"/>
                </a:solidFill>
                <a:effectLst/>
                <a:latin typeface="+mn-lt"/>
                <a:ea typeface="+mn-ea"/>
                <a:cs typeface="+mn-cs"/>
              </a:rPr>
              <a:t>The 4D </a:t>
            </a:r>
            <a:r>
              <a:rPr lang="en-US" sz="1200" b="0" i="0" u="none" strike="noStrike" kern="1200" err="1">
                <a:solidFill>
                  <a:schemeClr val="tx1"/>
                </a:solidFill>
                <a:effectLst/>
                <a:latin typeface="+mn-lt"/>
                <a:ea typeface="+mn-ea"/>
                <a:cs typeface="+mn-cs"/>
              </a:rPr>
              <a:t>Nucleome</a:t>
            </a:r>
            <a:r>
              <a:rPr lang="en-US" sz="1200" b="0" i="0" u="none" strike="noStrike" kern="1200">
                <a:solidFill>
                  <a:schemeClr val="tx1"/>
                </a:solidFill>
                <a:effectLst/>
                <a:latin typeface="+mn-lt"/>
                <a:ea typeface="+mn-ea"/>
                <a:cs typeface="+mn-cs"/>
              </a:rPr>
              <a:t> Consortium officially joined the IHEC (International Human Epigenome Consortium) in 2017.</a:t>
            </a:r>
          </a:p>
          <a:p>
            <a:r>
              <a:rPr lang="en-US" sz="1200" b="1" i="0" u="none" strike="noStrike" kern="1200" err="1">
                <a:solidFill>
                  <a:schemeClr val="tx1"/>
                </a:solidFill>
                <a:effectLst/>
                <a:latin typeface="+mn-lt"/>
                <a:ea typeface="+mn-ea"/>
                <a:cs typeface="+mn-cs"/>
              </a:rPr>
              <a:t>Lipidomics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18" tooltip="Edit section: Lipid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19" tooltip="Lipidome"/>
              </a:rPr>
              <a:t>Lipidome</a:t>
            </a:r>
            <a:r>
              <a:rPr lang="en-US" sz="1200" b="0" i="0" u="none" strike="noStrike" kern="1200">
                <a:solidFill>
                  <a:schemeClr val="tx1"/>
                </a:solidFill>
                <a:effectLst/>
                <a:latin typeface="+mn-lt"/>
                <a:ea typeface="+mn-ea"/>
                <a:cs typeface="+mn-cs"/>
              </a:rPr>
              <a:t> is the entire complement of cellular </a:t>
            </a:r>
            <a:r>
              <a:rPr lang="en-US" sz="1200" b="0" i="0" u="none" strike="noStrike" kern="1200">
                <a:solidFill>
                  <a:schemeClr val="tx1"/>
                </a:solidFill>
                <a:effectLst/>
                <a:latin typeface="+mn-lt"/>
                <a:ea typeface="+mn-ea"/>
                <a:cs typeface="+mn-cs"/>
                <a:hlinkClick r:id="rId20" tooltip="Lipid"/>
              </a:rPr>
              <a:t>lipids</a:t>
            </a:r>
            <a:r>
              <a:rPr lang="en-US" sz="1200" b="0" i="0" u="none" strike="noStrike" kern="1200">
                <a:solidFill>
                  <a:schemeClr val="tx1"/>
                </a:solidFill>
                <a:effectLst/>
                <a:latin typeface="+mn-lt"/>
                <a:ea typeface="+mn-ea"/>
                <a:cs typeface="+mn-cs"/>
              </a:rPr>
              <a:t>, including the modifications made to a particular set of lipids, produced by an organism or system.</a:t>
            </a:r>
          </a:p>
          <a:p>
            <a:r>
              <a:rPr lang="en-US" sz="1200" b="0" i="0" u="none" strike="noStrike" kern="1200">
                <a:solidFill>
                  <a:schemeClr val="tx1"/>
                </a:solidFill>
                <a:effectLst/>
                <a:latin typeface="+mn-lt"/>
                <a:ea typeface="+mn-ea"/>
                <a:cs typeface="+mn-cs"/>
                <a:hlinkClick r:id="rId21" tooltip="Lipidomics"/>
              </a:rPr>
              <a:t>Lipidomics</a:t>
            </a:r>
            <a:r>
              <a:rPr lang="en-US" sz="1200" b="0" i="0" u="none" strike="noStrike" kern="1200">
                <a:solidFill>
                  <a:schemeClr val="tx1"/>
                </a:solidFill>
                <a:effectLst/>
                <a:latin typeface="+mn-lt"/>
                <a:ea typeface="+mn-ea"/>
                <a:cs typeface="+mn-cs"/>
              </a:rPr>
              <a:t>: Large-scale study of pathways and networks of lipids. Mass spectrometry techniques are used.</a:t>
            </a:r>
          </a:p>
          <a:p>
            <a:r>
              <a:rPr lang="en-US" sz="1200" b="1" i="0" u="none" strike="noStrike" kern="1200">
                <a:solidFill>
                  <a:schemeClr val="tx1"/>
                </a:solidFill>
                <a:effectLst/>
                <a:latin typeface="+mn-lt"/>
                <a:ea typeface="+mn-ea"/>
                <a:cs typeface="+mn-cs"/>
              </a:rPr>
              <a:t>Proteomics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22" tooltip="Edit section: Prote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Proteome is the entire complement of </a:t>
            </a:r>
            <a:r>
              <a:rPr lang="en-US" sz="1200" b="0" i="0" u="none" strike="noStrike" kern="1200">
                <a:solidFill>
                  <a:schemeClr val="tx1"/>
                </a:solidFill>
                <a:effectLst/>
                <a:latin typeface="+mn-lt"/>
                <a:ea typeface="+mn-ea"/>
                <a:cs typeface="+mn-cs"/>
                <a:hlinkClick r:id="rId23" tooltip="Protein"/>
              </a:rPr>
              <a:t>proteins</a:t>
            </a:r>
            <a:r>
              <a:rPr lang="en-US" sz="1200" b="0" i="0" u="none" strike="noStrike" kern="1200">
                <a:solidFill>
                  <a:schemeClr val="tx1"/>
                </a:solidFill>
                <a:effectLst/>
                <a:latin typeface="+mn-lt"/>
                <a:ea typeface="+mn-ea"/>
                <a:cs typeface="+mn-cs"/>
              </a:rPr>
              <a:t>, including the modifications made to a particular set of proteins, produced by an organism or system. </a:t>
            </a:r>
          </a:p>
          <a:p>
            <a:r>
              <a:rPr lang="en-US" sz="1200" b="0" i="0" u="none" strike="noStrike" kern="1200">
                <a:solidFill>
                  <a:schemeClr val="tx1"/>
                </a:solidFill>
                <a:effectLst/>
                <a:latin typeface="+mn-lt"/>
                <a:ea typeface="+mn-ea"/>
                <a:cs typeface="+mn-cs"/>
                <a:hlinkClick r:id="rId24" tooltip="Proteomics"/>
              </a:rPr>
              <a:t>Proteomics</a:t>
            </a:r>
            <a:r>
              <a:rPr lang="en-US" sz="1200" b="0" i="0" u="none" strike="noStrike" kern="1200">
                <a:solidFill>
                  <a:schemeClr val="tx1"/>
                </a:solidFill>
                <a:effectLst/>
                <a:latin typeface="+mn-lt"/>
                <a:ea typeface="+mn-ea"/>
                <a:cs typeface="+mn-cs"/>
              </a:rPr>
              <a:t>: Large-scale study of proteins, particularly their structures and functions. Mass spectrometry techniques are used.</a:t>
            </a:r>
          </a:p>
          <a:p>
            <a:pPr lvl="1"/>
            <a:r>
              <a:rPr lang="en-US" sz="1200" b="0" i="0" u="none" strike="noStrike" kern="1200">
                <a:solidFill>
                  <a:schemeClr val="tx1"/>
                </a:solidFill>
                <a:effectLst/>
                <a:latin typeface="+mn-lt"/>
                <a:ea typeface="+mn-ea"/>
                <a:cs typeface="+mn-cs"/>
                <a:hlinkClick r:id="rId25" tooltip="Immunoproteomics"/>
              </a:rPr>
              <a:t>Immunoproteomics</a:t>
            </a:r>
            <a:r>
              <a:rPr lang="en-US" sz="1200" b="0" i="0" u="none" strike="noStrike" kern="1200">
                <a:solidFill>
                  <a:schemeClr val="tx1"/>
                </a:solidFill>
                <a:effectLst/>
                <a:latin typeface="+mn-lt"/>
                <a:ea typeface="+mn-ea"/>
                <a:cs typeface="+mn-cs"/>
              </a:rPr>
              <a:t>: study of large sets of proteins (proteomics) involved in the immune response</a:t>
            </a:r>
          </a:p>
          <a:p>
            <a:pPr lvl="1"/>
            <a:r>
              <a:rPr lang="en-US" sz="1200" b="0" i="0" u="none" strike="noStrike" kern="1200" err="1">
                <a:solidFill>
                  <a:schemeClr val="tx1"/>
                </a:solidFill>
                <a:effectLst/>
                <a:latin typeface="+mn-lt"/>
                <a:ea typeface="+mn-ea"/>
                <a:cs typeface="+mn-cs"/>
              </a:rPr>
              <a:t>Nutriproteomics</a:t>
            </a:r>
            <a:r>
              <a:rPr lang="en-US" sz="1200" b="0" i="0" u="none" strike="noStrike" kern="1200">
                <a:solidFill>
                  <a:schemeClr val="tx1"/>
                </a:solidFill>
                <a:effectLst/>
                <a:latin typeface="+mn-lt"/>
                <a:ea typeface="+mn-ea"/>
                <a:cs typeface="+mn-cs"/>
              </a:rPr>
              <a:t>: Identifying the molecular targets of nutritive and non-nutritive components of the diet. Uses proteomics mass spectrometry data for protein expression studies</a:t>
            </a:r>
          </a:p>
          <a:p>
            <a:pPr lvl="1"/>
            <a:r>
              <a:rPr lang="en-US" sz="1200" b="0" i="0" u="none" strike="noStrike" kern="1200">
                <a:solidFill>
                  <a:schemeClr val="tx1"/>
                </a:solidFill>
                <a:effectLst/>
                <a:latin typeface="+mn-lt"/>
                <a:ea typeface="+mn-ea"/>
                <a:cs typeface="+mn-cs"/>
                <a:hlinkClick r:id="rId26" tooltip="Proteogenomics"/>
              </a:rPr>
              <a:t>Proteogenomics</a:t>
            </a:r>
            <a:r>
              <a:rPr lang="en-US" sz="1200" b="0" i="0" u="none" strike="noStrike" kern="1200">
                <a:solidFill>
                  <a:schemeClr val="tx1"/>
                </a:solidFill>
                <a:effectLst/>
                <a:latin typeface="+mn-lt"/>
                <a:ea typeface="+mn-ea"/>
                <a:cs typeface="+mn-cs"/>
              </a:rPr>
              <a:t>: An emerging field of biological research at the intersection of proteomics and genomics. Proteomics data used for gene annotations.</a:t>
            </a:r>
          </a:p>
          <a:p>
            <a:pPr lvl="1"/>
            <a:r>
              <a:rPr lang="en-US" sz="1200" b="0" i="0" u="none" strike="noStrike" kern="1200">
                <a:solidFill>
                  <a:schemeClr val="tx1"/>
                </a:solidFill>
                <a:effectLst/>
                <a:latin typeface="+mn-lt"/>
                <a:ea typeface="+mn-ea"/>
                <a:cs typeface="+mn-cs"/>
                <a:hlinkClick r:id="rId27" tooltip="Structural genomics"/>
              </a:rPr>
              <a:t>Structural genomics</a:t>
            </a:r>
            <a:r>
              <a:rPr lang="en-US" sz="1200" b="0" i="0" u="none" strike="noStrike" kern="1200">
                <a:solidFill>
                  <a:schemeClr val="tx1"/>
                </a:solidFill>
                <a:effectLst/>
                <a:latin typeface="+mn-lt"/>
                <a:ea typeface="+mn-ea"/>
                <a:cs typeface="+mn-cs"/>
              </a:rPr>
              <a:t>: Study of 3-dimensional structure of every protein encoded by a given genome using a combination of experimental and modeling approaches.</a:t>
            </a:r>
          </a:p>
          <a:p>
            <a:r>
              <a:rPr lang="en-US" sz="1200" b="1" i="0" u="none" strike="noStrike" kern="1200" err="1">
                <a:solidFill>
                  <a:schemeClr val="tx1"/>
                </a:solidFill>
                <a:effectLst/>
                <a:latin typeface="+mn-lt"/>
                <a:ea typeface="+mn-ea"/>
                <a:cs typeface="+mn-cs"/>
              </a:rPr>
              <a:t>Glycomics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28" tooltip="Edit section: Glyc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29" tooltip="Glycomics"/>
              </a:rPr>
              <a:t>Glycomics</a:t>
            </a:r>
            <a:r>
              <a:rPr lang="en-US" sz="1200" b="0" i="0" u="none" strike="noStrike" kern="1200">
                <a:solidFill>
                  <a:schemeClr val="tx1"/>
                </a:solidFill>
                <a:effectLst/>
                <a:latin typeface="+mn-lt"/>
                <a:ea typeface="+mn-ea"/>
                <a:cs typeface="+mn-cs"/>
              </a:rPr>
              <a:t> is the comprehensive study of the </a:t>
            </a:r>
            <a:r>
              <a:rPr lang="en-US" sz="1200" b="0" i="0" u="none" strike="noStrike" kern="1200">
                <a:solidFill>
                  <a:schemeClr val="tx1"/>
                </a:solidFill>
                <a:effectLst/>
                <a:latin typeface="+mn-lt"/>
                <a:ea typeface="+mn-ea"/>
                <a:cs typeface="+mn-cs"/>
                <a:hlinkClick r:id="rId30" tooltip="Glycome"/>
              </a:rPr>
              <a:t>glycome</a:t>
            </a:r>
            <a:r>
              <a:rPr lang="en-US" sz="1200" b="0" i="0" u="none" strike="noStrike" kern="1200">
                <a:solidFill>
                  <a:schemeClr val="tx1"/>
                </a:solidFill>
                <a:effectLst/>
                <a:latin typeface="+mn-lt"/>
                <a:ea typeface="+mn-ea"/>
                <a:cs typeface="+mn-cs"/>
              </a:rPr>
              <a:t> i.e. sugars and carbohydrates.</a:t>
            </a:r>
          </a:p>
          <a:p>
            <a:r>
              <a:rPr lang="en-US" sz="1200" b="1" i="0" u="none" strike="noStrike" kern="1200" err="1">
                <a:solidFill>
                  <a:schemeClr val="tx1"/>
                </a:solidFill>
                <a:effectLst/>
                <a:latin typeface="+mn-lt"/>
                <a:ea typeface="+mn-ea"/>
                <a:cs typeface="+mn-cs"/>
              </a:rPr>
              <a:t>Foodomics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31" tooltip="Edit section: Food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32" tooltip="Foodomics"/>
              </a:rPr>
              <a:t>Foodomics</a:t>
            </a:r>
            <a:r>
              <a:rPr lang="en-US" sz="1200" b="0" i="0" u="none" strike="noStrike" kern="1200">
                <a:solidFill>
                  <a:schemeClr val="tx1"/>
                </a:solidFill>
                <a:effectLst/>
                <a:latin typeface="+mn-lt"/>
                <a:ea typeface="+mn-ea"/>
                <a:cs typeface="+mn-cs"/>
              </a:rPr>
              <a:t> was defined in 2009 as "a discipline that studies the Food and Nutrition domains through the application and integration of advanced -omics technologies to improve consumer's well-being, health, and knowledge"</a:t>
            </a:r>
          </a:p>
          <a:p>
            <a:r>
              <a:rPr lang="en-US" sz="1200" b="1" i="0" u="none" strike="noStrike" kern="1200">
                <a:solidFill>
                  <a:schemeClr val="tx1"/>
                </a:solidFill>
                <a:effectLst/>
                <a:latin typeface="+mn-lt"/>
                <a:ea typeface="+mn-ea"/>
                <a:cs typeface="+mn-cs"/>
              </a:rPr>
              <a:t>Transcriptomics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33" tooltip="Edit section: Transcript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Transcriptome is the set of all </a:t>
            </a:r>
            <a:r>
              <a:rPr lang="en-US" sz="1200" b="0" i="0" u="none" strike="noStrike" kern="1200">
                <a:solidFill>
                  <a:schemeClr val="tx1"/>
                </a:solidFill>
                <a:effectLst/>
                <a:latin typeface="+mn-lt"/>
                <a:ea typeface="+mn-ea"/>
                <a:cs typeface="+mn-cs"/>
                <a:hlinkClick r:id="rId34" tooltip="RNA"/>
              </a:rPr>
              <a:t>RNA</a:t>
            </a:r>
            <a:r>
              <a:rPr lang="en-US" sz="1200" b="0" i="0" u="none" strike="noStrike" kern="1200">
                <a:solidFill>
                  <a:schemeClr val="tx1"/>
                </a:solidFill>
                <a:effectLst/>
                <a:latin typeface="+mn-lt"/>
                <a:ea typeface="+mn-ea"/>
                <a:cs typeface="+mn-cs"/>
              </a:rPr>
              <a:t> molecules, including mRNA, rRNA, </a:t>
            </a:r>
            <a:r>
              <a:rPr lang="en-US" sz="1200" b="0" i="0" u="none" strike="noStrike" kern="1200" err="1">
                <a:solidFill>
                  <a:schemeClr val="tx1"/>
                </a:solidFill>
                <a:effectLst/>
                <a:latin typeface="+mn-lt"/>
                <a:ea typeface="+mn-ea"/>
                <a:cs typeface="+mn-cs"/>
              </a:rPr>
              <a:t>tRNA</a:t>
            </a:r>
            <a:r>
              <a:rPr lang="en-US" sz="1200" b="0" i="0" u="none" strike="noStrike" kern="1200">
                <a:solidFill>
                  <a:schemeClr val="tx1"/>
                </a:solidFill>
                <a:effectLst/>
                <a:latin typeface="+mn-lt"/>
                <a:ea typeface="+mn-ea"/>
                <a:cs typeface="+mn-cs"/>
              </a:rPr>
              <a:t>, and other non-coding RNA, produced in one or a population of cells.</a:t>
            </a:r>
          </a:p>
          <a:p>
            <a:r>
              <a:rPr lang="en-US" sz="1200" b="0" i="0" u="none" strike="noStrike" kern="1200">
                <a:solidFill>
                  <a:schemeClr val="tx1"/>
                </a:solidFill>
                <a:effectLst/>
                <a:latin typeface="+mn-lt"/>
                <a:ea typeface="+mn-ea"/>
                <a:cs typeface="+mn-cs"/>
                <a:hlinkClick r:id="rId35" tooltip="Transcriptomics"/>
              </a:rPr>
              <a:t>Transcriptomics</a:t>
            </a:r>
            <a:r>
              <a:rPr lang="en-US" sz="1200" b="0" i="0" u="none" strike="noStrike" kern="1200">
                <a:solidFill>
                  <a:schemeClr val="tx1"/>
                </a:solidFill>
                <a:effectLst/>
                <a:latin typeface="+mn-lt"/>
                <a:ea typeface="+mn-ea"/>
                <a:cs typeface="+mn-cs"/>
              </a:rPr>
              <a:t>: Study of transcriptomes, their structures and functions.</a:t>
            </a:r>
          </a:p>
          <a:p>
            <a:r>
              <a:rPr lang="en-US" sz="1200" b="1" i="0" u="none" strike="noStrike" kern="1200">
                <a:solidFill>
                  <a:schemeClr val="tx1"/>
                </a:solidFill>
                <a:effectLst/>
                <a:latin typeface="+mn-lt"/>
                <a:ea typeface="+mn-ea"/>
                <a:cs typeface="+mn-cs"/>
              </a:rPr>
              <a:t>Metabolism</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36" tooltip="Edit section: Metabolism"/>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37" tooltip="Metabolomics"/>
              </a:rPr>
              <a:t>Metabolomics</a:t>
            </a:r>
            <a:r>
              <a:rPr lang="en-US" sz="1200" b="0" i="0" u="none" strike="noStrike" kern="1200">
                <a:solidFill>
                  <a:schemeClr val="tx1"/>
                </a:solidFill>
                <a:effectLst/>
                <a:latin typeface="+mn-lt"/>
                <a:ea typeface="+mn-ea"/>
                <a:cs typeface="+mn-cs"/>
              </a:rPr>
              <a:t>: Scientific study of chemical processes involving metabolites. It is a "systematic study of the unique chemical fingerprints that specific cellular processes leave behind", the study of their small-molecule metabolite profiles</a:t>
            </a:r>
          </a:p>
          <a:p>
            <a:r>
              <a:rPr lang="en-US" sz="1200" b="0" i="0" u="none" strike="noStrike" kern="1200">
                <a:solidFill>
                  <a:schemeClr val="tx1"/>
                </a:solidFill>
                <a:effectLst/>
                <a:latin typeface="+mn-lt"/>
                <a:ea typeface="+mn-ea"/>
                <a:cs typeface="+mn-cs"/>
                <a:hlinkClick r:id="rId38" tooltip="Metabonomics"/>
              </a:rPr>
              <a:t>Metabonomics</a:t>
            </a:r>
            <a:r>
              <a:rPr lang="en-US" sz="1200" b="0" i="0" u="none" strike="noStrike" kern="1200">
                <a:solidFill>
                  <a:schemeClr val="tx1"/>
                </a:solidFill>
                <a:effectLst/>
                <a:latin typeface="+mn-lt"/>
                <a:ea typeface="+mn-ea"/>
                <a:cs typeface="+mn-cs"/>
              </a:rPr>
              <a:t>: The quantitative measurement of the dynamic multiparametric metabolic response of living systems to pathophysiological stimuli or genetic modification</a:t>
            </a:r>
          </a:p>
          <a:p>
            <a:r>
              <a:rPr lang="en-US" sz="1200" b="1" i="0" u="none" strike="noStrike" kern="1200">
                <a:solidFill>
                  <a:schemeClr val="tx1"/>
                </a:solidFill>
                <a:effectLst/>
                <a:latin typeface="+mn-lt"/>
                <a:ea typeface="+mn-ea"/>
                <a:cs typeface="+mn-cs"/>
              </a:rPr>
              <a:t>Nutrition, pharmacology, and toxicology</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39" tooltip="Edit section: Nutrition, pharmacology, and toxicology"/>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40" tooltip="Nutritional genomics"/>
              </a:rPr>
              <a:t>Nutritional genomics</a:t>
            </a:r>
            <a:r>
              <a:rPr lang="en-US" sz="1200" b="0" i="0" u="none" strike="noStrike" kern="1200">
                <a:solidFill>
                  <a:schemeClr val="tx1"/>
                </a:solidFill>
                <a:effectLst/>
                <a:latin typeface="+mn-lt"/>
                <a:ea typeface="+mn-ea"/>
                <a:cs typeface="+mn-cs"/>
              </a:rPr>
              <a:t>: A science studying the relationship between human genome, nutrition and health.</a:t>
            </a:r>
          </a:p>
          <a:p>
            <a:pPr lvl="1"/>
            <a:r>
              <a:rPr lang="en-US" sz="1200" b="0" i="0" u="none" strike="noStrike" kern="1200">
                <a:solidFill>
                  <a:schemeClr val="tx1"/>
                </a:solidFill>
                <a:effectLst/>
                <a:latin typeface="+mn-lt"/>
                <a:ea typeface="+mn-ea"/>
                <a:cs typeface="+mn-cs"/>
                <a:hlinkClick r:id="rId41" tooltip="Nutrigenetics"/>
              </a:rPr>
              <a:t>Nutrigenetics</a:t>
            </a:r>
            <a:r>
              <a:rPr lang="en-US" sz="1200" b="0" i="0" u="none" strike="noStrike" kern="1200">
                <a:solidFill>
                  <a:schemeClr val="tx1"/>
                </a:solidFill>
                <a:effectLst/>
                <a:latin typeface="+mn-lt"/>
                <a:ea typeface="+mn-ea"/>
                <a:cs typeface="+mn-cs"/>
              </a:rPr>
              <a:t> studies the effect of genetic variations on the interaction between diet and health with implications to susceptible subgroups</a:t>
            </a:r>
          </a:p>
          <a:p>
            <a:pPr lvl="1"/>
            <a:r>
              <a:rPr lang="en-US" sz="1200" b="0" i="0" u="none" strike="noStrike" kern="1200">
                <a:solidFill>
                  <a:schemeClr val="tx1"/>
                </a:solidFill>
                <a:effectLst/>
                <a:latin typeface="+mn-lt"/>
                <a:ea typeface="+mn-ea"/>
                <a:cs typeface="+mn-cs"/>
                <a:hlinkClick r:id="rId42" tooltip="Nutrigenomics"/>
              </a:rPr>
              <a:t>Nutrigenomics</a:t>
            </a:r>
            <a:r>
              <a:rPr lang="en-US" sz="1200" b="0" i="0" u="none" strike="noStrike" kern="1200">
                <a:solidFill>
                  <a:schemeClr val="tx1"/>
                </a:solidFill>
                <a:effectLst/>
                <a:latin typeface="+mn-lt"/>
                <a:ea typeface="+mn-ea"/>
                <a:cs typeface="+mn-cs"/>
              </a:rPr>
              <a:t>: Study of the effects of foods and food constituents on gene expression. Studies the effect of nutrients on the genome, proteome, and metabolome</a:t>
            </a:r>
          </a:p>
          <a:p>
            <a:r>
              <a:rPr lang="en-US" sz="1200" b="0" i="0" u="none" strike="noStrike" kern="1200">
                <a:solidFill>
                  <a:schemeClr val="tx1"/>
                </a:solidFill>
                <a:effectLst/>
                <a:latin typeface="+mn-lt"/>
                <a:ea typeface="+mn-ea"/>
                <a:cs typeface="+mn-cs"/>
                <a:hlinkClick r:id="rId43" tooltip="Pharmacogenomics"/>
              </a:rPr>
              <a:t>Pharmacogenomics</a:t>
            </a:r>
            <a:r>
              <a:rPr lang="en-US" sz="1200" b="0" i="0" u="none" strike="noStrike" kern="1200">
                <a:solidFill>
                  <a:schemeClr val="tx1"/>
                </a:solidFill>
                <a:effectLst/>
                <a:latin typeface="+mn-lt"/>
                <a:ea typeface="+mn-ea"/>
                <a:cs typeface="+mn-cs"/>
              </a:rPr>
              <a:t> investigates the effect of the sum of variations within the human genome on drugs;</a:t>
            </a:r>
          </a:p>
          <a:p>
            <a:r>
              <a:rPr lang="en-US" sz="1200" b="0" i="0" u="none" strike="noStrike" kern="1200">
                <a:solidFill>
                  <a:schemeClr val="tx1"/>
                </a:solidFill>
                <a:effectLst/>
                <a:latin typeface="+mn-lt"/>
                <a:ea typeface="+mn-ea"/>
                <a:cs typeface="+mn-cs"/>
                <a:hlinkClick r:id="rId44" tooltip="Pharmacomicrobiomics"/>
              </a:rPr>
              <a:t>Pharmacomicrobiomics</a:t>
            </a:r>
            <a:r>
              <a:rPr lang="en-US" sz="1200" b="0" i="0" u="none" strike="noStrike" kern="1200">
                <a:solidFill>
                  <a:schemeClr val="tx1"/>
                </a:solidFill>
                <a:effectLst/>
                <a:latin typeface="+mn-lt"/>
                <a:ea typeface="+mn-ea"/>
                <a:cs typeface="+mn-cs"/>
              </a:rPr>
              <a:t> investigates the effect of variations within the human microbiome on drugs.</a:t>
            </a:r>
          </a:p>
          <a:p>
            <a:r>
              <a:rPr lang="en-US" sz="1200" b="0" i="0" u="none" strike="noStrike" kern="1200">
                <a:solidFill>
                  <a:schemeClr val="tx1"/>
                </a:solidFill>
                <a:effectLst/>
                <a:latin typeface="+mn-lt"/>
                <a:ea typeface="+mn-ea"/>
                <a:cs typeface="+mn-cs"/>
                <a:hlinkClick r:id="rId45" tooltip="Toxicogenomics"/>
              </a:rPr>
              <a:t>Toxicogenomics</a:t>
            </a:r>
            <a:r>
              <a:rPr lang="en-US" sz="1200" b="0" i="0" u="none" strike="noStrike" kern="1200">
                <a:solidFill>
                  <a:schemeClr val="tx1"/>
                </a:solidFill>
                <a:effectLst/>
                <a:latin typeface="+mn-lt"/>
                <a:ea typeface="+mn-ea"/>
                <a:cs typeface="+mn-cs"/>
              </a:rPr>
              <a:t>: a field of science that deals with the collection, interpretation, and storage of information about gene and protein activity within particular cell or tissue of an organism in response to toxic substances.</a:t>
            </a:r>
          </a:p>
          <a:p>
            <a:r>
              <a:rPr lang="en-US" sz="1200" b="1" i="0" u="none" strike="noStrike" kern="1200">
                <a:solidFill>
                  <a:schemeClr val="tx1"/>
                </a:solidFill>
                <a:effectLst/>
                <a:latin typeface="+mn-lt"/>
                <a:ea typeface="+mn-ea"/>
                <a:cs typeface="+mn-cs"/>
              </a:rPr>
              <a:t>Culture</a:t>
            </a:r>
          </a:p>
          <a:p>
            <a:r>
              <a:rPr lang="en-US" sz="1200" b="0" i="0" u="none" strike="noStrike" kern="1200">
                <a:solidFill>
                  <a:schemeClr val="tx1"/>
                </a:solidFill>
                <a:effectLst/>
                <a:latin typeface="+mn-lt"/>
                <a:ea typeface="+mn-ea"/>
                <a:cs typeface="+mn-cs"/>
              </a:rPr>
              <a:t>Inspired by foundational questions in evolutionary biology, a Harvard team around Jean-Baptiste Michel and </a:t>
            </a:r>
            <a:r>
              <a:rPr lang="en-US" sz="1200" b="0" i="0" u="none" strike="noStrike" kern="1200">
                <a:solidFill>
                  <a:schemeClr val="tx1"/>
                </a:solidFill>
                <a:effectLst/>
                <a:latin typeface="+mn-lt"/>
                <a:ea typeface="+mn-ea"/>
                <a:cs typeface="+mn-cs"/>
                <a:hlinkClick r:id="rId46" tooltip="Erez Lieberman Aiden"/>
              </a:rPr>
              <a:t>Erez Lieberman Aiden</a:t>
            </a:r>
            <a:r>
              <a:rPr lang="en-US" sz="1200" b="0" i="0" u="none" strike="noStrike" kern="1200">
                <a:solidFill>
                  <a:schemeClr val="tx1"/>
                </a:solidFill>
                <a:effectLst/>
                <a:latin typeface="+mn-lt"/>
                <a:ea typeface="+mn-ea"/>
                <a:cs typeface="+mn-cs"/>
              </a:rPr>
              <a:t> created the American neologism </a:t>
            </a:r>
            <a:r>
              <a:rPr lang="en-US" sz="1200" b="0" i="0" u="none" strike="noStrike" kern="1200">
                <a:solidFill>
                  <a:schemeClr val="tx1"/>
                </a:solidFill>
                <a:effectLst/>
                <a:latin typeface="+mn-lt"/>
                <a:ea typeface="+mn-ea"/>
                <a:cs typeface="+mn-cs"/>
                <a:hlinkClick r:id="rId47" tooltip="Culturomics"/>
              </a:rPr>
              <a:t>culturomics</a:t>
            </a:r>
            <a:r>
              <a:rPr lang="en-US" sz="1200" b="0" i="0" u="none" strike="noStrike" kern="1200">
                <a:solidFill>
                  <a:schemeClr val="tx1"/>
                </a:solidFill>
                <a:effectLst/>
                <a:latin typeface="+mn-lt"/>
                <a:ea typeface="+mn-ea"/>
                <a:cs typeface="+mn-cs"/>
              </a:rPr>
              <a:t> for the application of big data collection and analysis to </a:t>
            </a:r>
            <a:r>
              <a:rPr lang="en-US" sz="1200" b="0" i="0" u="none" strike="noStrike" kern="1200">
                <a:solidFill>
                  <a:schemeClr val="tx1"/>
                </a:solidFill>
                <a:effectLst/>
                <a:latin typeface="+mn-lt"/>
                <a:ea typeface="+mn-ea"/>
                <a:cs typeface="+mn-cs"/>
                <a:hlinkClick r:id="rId48" tooltip="Cultural studies"/>
              </a:rPr>
              <a:t>cultural studies</a:t>
            </a:r>
            <a:r>
              <a:rPr lang="en-US" sz="1200" b="0" i="0" u="none" strike="noStrike" kern="1200">
                <a:solidFill>
                  <a:schemeClr val="tx1"/>
                </a:solidFill>
                <a:effectLst/>
                <a:latin typeface="+mn-lt"/>
                <a:ea typeface="+mn-ea"/>
                <a:cs typeface="+mn-cs"/>
              </a:rPr>
              <a:t>.</a:t>
            </a:r>
          </a:p>
          <a:p>
            <a:r>
              <a:rPr lang="en-US" sz="1200" b="1" i="0" u="none" strike="noStrike" kern="1200">
                <a:solidFill>
                  <a:schemeClr val="tx1"/>
                </a:solidFill>
                <a:effectLst/>
                <a:latin typeface="+mn-lt"/>
                <a:ea typeface="+mn-ea"/>
                <a:cs typeface="+mn-cs"/>
              </a:rPr>
              <a:t>Miscellaneous</a:t>
            </a:r>
          </a:p>
          <a:p>
            <a:r>
              <a:rPr lang="en-US" sz="1200" b="0" i="0" u="none" strike="noStrike" kern="1200">
                <a:solidFill>
                  <a:schemeClr val="tx1"/>
                </a:solidFill>
                <a:effectLst/>
                <a:latin typeface="+mn-lt"/>
                <a:ea typeface="+mn-ea"/>
                <a:cs typeface="+mn-cs"/>
                <a:hlinkClick r:id="rId49" tooltip="Mitointeractome"/>
              </a:rPr>
              <a:t>Mitointeractome</a:t>
            </a: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50" tooltip="Psychogenomics"/>
              </a:rPr>
              <a:t>Psychogenomics</a:t>
            </a:r>
            <a:r>
              <a:rPr lang="en-US" sz="1200" b="0" i="0" u="none" strike="noStrike" kern="1200">
                <a:solidFill>
                  <a:schemeClr val="tx1"/>
                </a:solidFill>
                <a:effectLst/>
                <a:latin typeface="+mn-lt"/>
                <a:ea typeface="+mn-ea"/>
                <a:cs typeface="+mn-cs"/>
              </a:rPr>
              <a:t>: Process of applying the powerful tools of genomics and proteomics to achieve a better understanding of the biological substrates of normal behavior and of diseases of the brain that manifest themselves as behavioral abnormalities. Applying </a:t>
            </a:r>
            <a:r>
              <a:rPr lang="en-US" sz="1200" b="0" i="0" u="none" strike="noStrike" kern="1200" err="1">
                <a:solidFill>
                  <a:schemeClr val="tx1"/>
                </a:solidFill>
                <a:effectLst/>
                <a:latin typeface="+mn-lt"/>
                <a:ea typeface="+mn-ea"/>
                <a:cs typeface="+mn-cs"/>
              </a:rPr>
              <a:t>psychogenomics</a:t>
            </a:r>
            <a:r>
              <a:rPr lang="en-US" sz="1200" b="0" i="0" u="none" strike="noStrike" kern="1200">
                <a:solidFill>
                  <a:schemeClr val="tx1"/>
                </a:solidFill>
                <a:effectLst/>
                <a:latin typeface="+mn-lt"/>
                <a:ea typeface="+mn-ea"/>
                <a:cs typeface="+mn-cs"/>
              </a:rPr>
              <a:t> to the study of drug addiction, the ultimate goal is to develop more effective treatments for these disorders as well as objective diagnostic tools, preventive measures, and eventually cures.</a:t>
            </a:r>
          </a:p>
          <a:p>
            <a:r>
              <a:rPr lang="en-US" sz="1200" b="0" i="0" u="none" strike="noStrike" kern="1200">
                <a:solidFill>
                  <a:schemeClr val="tx1"/>
                </a:solidFill>
                <a:effectLst/>
                <a:latin typeface="+mn-lt"/>
                <a:ea typeface="+mn-ea"/>
                <a:cs typeface="+mn-cs"/>
                <a:hlinkClick r:id="rId51" tooltip="Stem cell genomics"/>
              </a:rPr>
              <a:t>Stem cell genomics</a:t>
            </a:r>
            <a:r>
              <a:rPr lang="en-US" sz="1200" b="0" i="0" u="none" strike="noStrike" kern="1200">
                <a:solidFill>
                  <a:schemeClr val="tx1"/>
                </a:solidFill>
                <a:effectLst/>
                <a:latin typeface="+mn-lt"/>
                <a:ea typeface="+mn-ea"/>
                <a:cs typeface="+mn-cs"/>
              </a:rPr>
              <a:t>: Helps in stem cell biology. Aim is to establish stem cells as a leading model system for understanding human biology and disease states and ultimately to accelerate progress toward clinical translation.</a:t>
            </a:r>
          </a:p>
          <a:p>
            <a:r>
              <a:rPr lang="en-US" sz="1200" b="0" i="0" u="none" strike="noStrike" kern="1200">
                <a:solidFill>
                  <a:schemeClr val="tx1"/>
                </a:solidFill>
                <a:effectLst/>
                <a:latin typeface="+mn-lt"/>
                <a:ea typeface="+mn-ea"/>
                <a:cs typeface="+mn-cs"/>
                <a:hlinkClick r:id="rId52" tooltip="Connectomics"/>
              </a:rPr>
              <a:t>Connectomics</a:t>
            </a:r>
            <a:r>
              <a:rPr lang="en-US" sz="1200" b="0" i="0" u="none" strike="noStrike" kern="1200">
                <a:solidFill>
                  <a:schemeClr val="tx1"/>
                </a:solidFill>
                <a:effectLst/>
                <a:latin typeface="+mn-lt"/>
                <a:ea typeface="+mn-ea"/>
                <a:cs typeface="+mn-cs"/>
              </a:rPr>
              <a:t>: The study of the connectome, the totality of the neural connections in the brain.</a:t>
            </a:r>
          </a:p>
          <a:p>
            <a:r>
              <a:rPr lang="en-US" sz="1200" b="0" i="0" u="none" strike="noStrike" kern="1200">
                <a:solidFill>
                  <a:schemeClr val="tx1"/>
                </a:solidFill>
                <a:effectLst/>
                <a:latin typeface="+mn-lt"/>
                <a:ea typeface="+mn-ea"/>
                <a:cs typeface="+mn-cs"/>
                <a:hlinkClick r:id="rId53" tooltip="Gut flora"/>
              </a:rPr>
              <a:t>Microbiomics</a:t>
            </a:r>
            <a:r>
              <a:rPr lang="en-US" sz="1200" b="0" i="0" u="none" strike="noStrike" kern="1200">
                <a:solidFill>
                  <a:schemeClr val="tx1"/>
                </a:solidFill>
                <a:effectLst/>
                <a:latin typeface="+mn-lt"/>
                <a:ea typeface="+mn-ea"/>
                <a:cs typeface="+mn-cs"/>
              </a:rPr>
              <a:t>: the study of the genomes of the communities of microorganisms that live in the digestive tracts of animals.</a:t>
            </a:r>
          </a:p>
          <a:p>
            <a:r>
              <a:rPr lang="en-US" sz="1200" b="0" i="0" u="none" strike="noStrike" kern="1200">
                <a:solidFill>
                  <a:schemeClr val="tx1"/>
                </a:solidFill>
                <a:effectLst/>
                <a:latin typeface="+mn-lt"/>
                <a:ea typeface="+mn-ea"/>
                <a:cs typeface="+mn-cs"/>
                <a:hlinkClick r:id="rId54" tooltip="Cellomics"/>
              </a:rPr>
              <a:t>Cellomics</a:t>
            </a:r>
            <a:r>
              <a:rPr lang="en-US" sz="1200" b="0" i="0" u="none" strike="noStrike" kern="1200">
                <a:solidFill>
                  <a:schemeClr val="tx1"/>
                </a:solidFill>
                <a:effectLst/>
                <a:latin typeface="+mn-lt"/>
                <a:ea typeface="+mn-ea"/>
                <a:cs typeface="+mn-cs"/>
              </a:rPr>
              <a:t>: Is the quantitative cell analysis and study using bioimaging methods and bioinformatics.</a:t>
            </a:r>
          </a:p>
          <a:p>
            <a:r>
              <a:rPr lang="en-US" sz="1200" b="0" i="0" u="none" strike="noStrike" kern="1200" err="1">
                <a:solidFill>
                  <a:schemeClr val="tx1"/>
                </a:solidFill>
                <a:effectLst/>
                <a:latin typeface="+mn-lt"/>
                <a:ea typeface="+mn-ea"/>
                <a:cs typeface="+mn-cs"/>
              </a:rPr>
              <a:t>Tomomics</a:t>
            </a:r>
            <a:r>
              <a:rPr lang="en-US" sz="1200" b="0" i="0" u="none" strike="noStrike" kern="1200">
                <a:solidFill>
                  <a:schemeClr val="tx1"/>
                </a:solidFill>
                <a:effectLst/>
                <a:latin typeface="+mn-lt"/>
                <a:ea typeface="+mn-ea"/>
                <a:cs typeface="+mn-cs"/>
              </a:rPr>
              <a:t>: A combination of tomography and omics methods to understand tissue or cell biochemistry at high spatial resolution, typically using imaging mass spectrometry data.</a:t>
            </a:r>
            <a:r>
              <a:rPr lang="en-US" sz="1200" b="0" i="0" u="none" strike="noStrike" kern="1200" baseline="30000">
                <a:solidFill>
                  <a:schemeClr val="tx1"/>
                </a:solidFill>
                <a:effectLst/>
                <a:latin typeface="+mn-lt"/>
                <a:ea typeface="+mn-ea"/>
                <a:cs typeface="+mn-cs"/>
                <a:hlinkClick r:id="rId55"/>
              </a:rPr>
              <a:t>[12]</a:t>
            </a:r>
            <a:endParaRPr lang="en-US" sz="1200" b="0" i="0" u="none" strike="noStrike" kern="1200">
              <a:solidFill>
                <a:schemeClr val="tx1"/>
              </a:solidFill>
              <a:effectLst/>
              <a:latin typeface="+mn-lt"/>
              <a:ea typeface="+mn-ea"/>
              <a:cs typeface="+mn-cs"/>
            </a:endParaRPr>
          </a:p>
          <a:p>
            <a:r>
              <a:rPr lang="en-US" sz="1200" b="0" i="0" u="none" strike="noStrike" kern="1200" err="1">
                <a:solidFill>
                  <a:schemeClr val="tx1"/>
                </a:solidFill>
                <a:effectLst/>
                <a:latin typeface="+mn-lt"/>
                <a:ea typeface="+mn-ea"/>
                <a:cs typeface="+mn-cs"/>
              </a:rPr>
              <a:t>Ethomics</a:t>
            </a:r>
            <a:r>
              <a:rPr lang="en-US" sz="1200" b="0" i="0" u="none" strike="noStrike" kern="1200">
                <a:solidFill>
                  <a:schemeClr val="tx1"/>
                </a:solidFill>
                <a:effectLst/>
                <a:latin typeface="+mn-lt"/>
                <a:ea typeface="+mn-ea"/>
                <a:cs typeface="+mn-cs"/>
              </a:rPr>
              <a:t>: Is the high-throughput machine measurement of animal </a:t>
            </a:r>
            <a:r>
              <a:rPr lang="en-US" sz="1200" b="0" i="0" u="none" strike="noStrike" kern="1200" err="1">
                <a:solidFill>
                  <a:schemeClr val="tx1"/>
                </a:solidFill>
                <a:effectLst/>
                <a:latin typeface="+mn-lt"/>
                <a:ea typeface="+mn-ea"/>
                <a:cs typeface="+mn-cs"/>
              </a:rPr>
              <a:t>behaviour</a:t>
            </a:r>
            <a:r>
              <a:rPr lang="en-US" sz="1200" b="0" i="0" u="none" strike="noStrike" kern="1200">
                <a:solidFill>
                  <a:schemeClr val="tx1"/>
                </a:solidFill>
                <a:effectLst/>
                <a:latin typeface="+mn-lt"/>
                <a:ea typeface="+mn-ea"/>
                <a:cs typeface="+mn-cs"/>
              </a:rPr>
              <a:t>.</a:t>
            </a:r>
            <a:r>
              <a:rPr lang="en-US" sz="1200" b="0" i="0" u="none" strike="noStrike" kern="1200" baseline="30000">
                <a:solidFill>
                  <a:schemeClr val="tx1"/>
                </a:solidFill>
                <a:effectLst/>
                <a:latin typeface="+mn-lt"/>
                <a:ea typeface="+mn-ea"/>
                <a:cs typeface="+mn-cs"/>
                <a:hlinkClick r:id="rId56"/>
              </a:rPr>
              <a:t>[</a:t>
            </a:r>
            <a:r>
              <a:rPr lang="en-US" sz="1200" b="0" i="0" u="none" strike="noStrike" kern="1200" err="1">
                <a:solidFill>
                  <a:schemeClr val="tx1"/>
                </a:solidFill>
                <a:effectLst/>
                <a:latin typeface="+mn-lt"/>
                <a:ea typeface="+mn-ea"/>
                <a:cs typeface="+mn-cs"/>
              </a:rPr>
              <a:t>Videomics</a:t>
            </a:r>
            <a:r>
              <a:rPr lang="en-US" sz="1200" b="0" i="0" u="none" strike="noStrike" kern="1200">
                <a:solidFill>
                  <a:schemeClr val="tx1"/>
                </a:solidFill>
                <a:effectLst/>
                <a:latin typeface="+mn-lt"/>
                <a:ea typeface="+mn-ea"/>
                <a:cs typeface="+mn-cs"/>
              </a:rPr>
              <a:t> (or vide-omics): A video analysis paradigm inspired by genomics principles, where a continuous image sequence (or video) can be interpreted as the capture of a single image evolving through time through mutations revealing ‘a scene</a:t>
            </a:r>
            <a:br>
              <a:rPr lang="en-US"/>
            </a:br>
            <a:endParaRPr lang="en-US"/>
          </a:p>
        </p:txBody>
      </p:sp>
      <p:sp>
        <p:nvSpPr>
          <p:cNvPr id="4" name="Slide Number Placeholder 3"/>
          <p:cNvSpPr>
            <a:spLocks noGrp="1"/>
          </p:cNvSpPr>
          <p:nvPr>
            <p:ph type="sldNum" sz="quarter" idx="5"/>
          </p:nvPr>
        </p:nvSpPr>
        <p:spPr/>
        <p:txBody>
          <a:bodyPr/>
          <a:lstStyle/>
          <a:p>
            <a:fld id="{081BCEE8-F2E1-4B71-82F5-E34D54B9EA1B}" type="slidenum">
              <a:rPr lang="en-US" smtClean="0"/>
              <a:t>29</a:t>
            </a:fld>
            <a:endParaRPr lang="en-US"/>
          </a:p>
        </p:txBody>
      </p:sp>
    </p:spTree>
    <p:extLst>
      <p:ext uri="{BB962C8B-B14F-4D97-AF65-F5344CB8AC3E}">
        <p14:creationId xmlns:p14="http://schemas.microsoft.com/office/powerpoint/2010/main" val="3294025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0038" indent="-530038">
              <a:buAutoNum type="arabicPeriod"/>
            </a:pPr>
            <a:r>
              <a:rPr lang="en-US" dirty="0"/>
              <a:t>Demonstrate the value of Big Data to Nursing practice and research</a:t>
            </a:r>
          </a:p>
          <a:p>
            <a:pPr marL="530038" indent="-530038">
              <a:buAutoNum type="arabicPeriod"/>
            </a:pPr>
            <a:r>
              <a:rPr lang="en-US" dirty="0"/>
              <a:t>Carve out a place for compassion in a capitalistic society</a:t>
            </a:r>
          </a:p>
          <a:p>
            <a:pPr marL="530038" indent="-530038">
              <a:buAutoNum type="arabicPeriod"/>
            </a:pPr>
            <a:r>
              <a:rPr lang="en-US" dirty="0"/>
              <a:t>Explain three steps every nurse can take today to advance the profession through advocacy</a:t>
            </a:r>
          </a:p>
          <a:p>
            <a:r>
              <a:rPr lang="en-US" dirty="0"/>
              <a:t>Big data/teenage sex quote</a:t>
            </a:r>
          </a:p>
          <a:p>
            <a:r>
              <a:rPr lang="en-US" dirty="0"/>
              <a:t>Share example of data science and its importance</a:t>
            </a:r>
          </a:p>
          <a:p>
            <a:endParaRPr lang="en-US" dirty="0"/>
          </a:p>
          <a:p>
            <a:pPr defTabSz="942289">
              <a:defRPr/>
            </a:pPr>
            <a:r>
              <a:rPr lang="en-US" dirty="0">
                <a:solidFill>
                  <a:schemeClr val="bg1"/>
                </a:solidFill>
              </a:rPr>
              <a:t>Intersection of the fields of social science and statistics, information and computer science, and design…and nursing</a:t>
            </a:r>
          </a:p>
          <a:p>
            <a:endParaRPr lang="en-US" dirty="0"/>
          </a:p>
        </p:txBody>
      </p:sp>
      <p:sp>
        <p:nvSpPr>
          <p:cNvPr id="4" name="Slide Number Placeholder 3"/>
          <p:cNvSpPr>
            <a:spLocks noGrp="1"/>
          </p:cNvSpPr>
          <p:nvPr>
            <p:ph type="sldNum" sz="quarter" idx="10"/>
          </p:nvPr>
        </p:nvSpPr>
        <p:spPr/>
        <p:txBody>
          <a:bodyPr/>
          <a:lstStyle/>
          <a:p>
            <a:pPr defTabSz="942289">
              <a:defRPr/>
            </a:pPr>
            <a:fld id="{E1E36340-A864-43D4-892B-BFD26118A35A}" type="slidenum">
              <a:rPr lang="en-US" sz="1300">
                <a:solidFill>
                  <a:prstClr val="black"/>
                </a:solidFill>
                <a:latin typeface="Calibri" panose="020F0502020204030204"/>
              </a:rPr>
              <a:pPr defTabSz="942289">
                <a:defRPr/>
              </a:pPr>
              <a:t>3</a:t>
            </a:fld>
            <a:endParaRPr lang="en-US" sz="1300" dirty="0">
              <a:solidFill>
                <a:prstClr val="black"/>
              </a:solidFill>
              <a:latin typeface="Calibri" panose="020F0502020204030204"/>
            </a:endParaRPr>
          </a:p>
        </p:txBody>
      </p:sp>
    </p:spTree>
    <p:extLst>
      <p:ext uri="{BB962C8B-B14F-4D97-AF65-F5344CB8AC3E}">
        <p14:creationId xmlns:p14="http://schemas.microsoft.com/office/powerpoint/2010/main" val="3007102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Arial" panose="020B0604020202020204" pitchFamily="34" charset="0"/>
              <a:buChar char="•"/>
            </a:pPr>
            <a:r>
              <a:rPr lang="en-US"/>
              <a:t>No breaks from picking produce to drink water</a:t>
            </a:r>
          </a:p>
          <a:p>
            <a:pPr marL="176679" indent="-176679">
              <a:buFont typeface="Arial" panose="020B0604020202020204" pitchFamily="34" charset="0"/>
              <a:buChar char="•"/>
            </a:pPr>
            <a:r>
              <a:rPr lang="en-US"/>
              <a:t>Microbioms example</a:t>
            </a:r>
          </a:p>
        </p:txBody>
      </p:sp>
      <p:sp>
        <p:nvSpPr>
          <p:cNvPr id="4" name="Slide Number Placeholder 3"/>
          <p:cNvSpPr>
            <a:spLocks noGrp="1"/>
          </p:cNvSpPr>
          <p:nvPr>
            <p:ph type="sldNum" sz="quarter" idx="10"/>
          </p:nvPr>
        </p:nvSpPr>
        <p:spPr/>
        <p:txBody>
          <a:bodyPr/>
          <a:lstStyle/>
          <a:p>
            <a:fld id="{081BCEE8-F2E1-4B71-82F5-E34D54B9EA1B}" type="slidenum">
              <a:rPr lang="en-US" smtClean="0"/>
              <a:t>30</a:t>
            </a:fld>
            <a:endParaRPr lang="en-US"/>
          </a:p>
        </p:txBody>
      </p:sp>
    </p:spTree>
    <p:extLst>
      <p:ext uri="{BB962C8B-B14F-4D97-AF65-F5344CB8AC3E}">
        <p14:creationId xmlns:p14="http://schemas.microsoft.com/office/powerpoint/2010/main" val="1186415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complicated chart shows how data becomes more valuable over time. Let me walk you through it.</a:t>
            </a:r>
          </a:p>
        </p:txBody>
      </p:sp>
      <p:sp>
        <p:nvSpPr>
          <p:cNvPr id="4" name="Slide Number Placeholder 3"/>
          <p:cNvSpPr>
            <a:spLocks noGrp="1"/>
          </p:cNvSpPr>
          <p:nvPr>
            <p:ph type="sldNum" sz="quarter" idx="10"/>
          </p:nvPr>
        </p:nvSpPr>
        <p:spPr/>
        <p:txBody>
          <a:bodyPr/>
          <a:lstStyle/>
          <a:p>
            <a:fld id="{081BCEE8-F2E1-4B71-82F5-E34D54B9EA1B}" type="slidenum">
              <a:rPr lang="en-US" smtClean="0"/>
              <a:t>31</a:t>
            </a:fld>
            <a:endParaRPr lang="en-US"/>
          </a:p>
        </p:txBody>
      </p:sp>
    </p:spTree>
    <p:extLst>
      <p:ext uri="{BB962C8B-B14F-4D97-AF65-F5344CB8AC3E}">
        <p14:creationId xmlns:p14="http://schemas.microsoft.com/office/powerpoint/2010/main" val="844542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pointer or ID app you are discussing </a:t>
            </a:r>
          </a:p>
          <a:p>
            <a:r>
              <a:rPr lang="en-US"/>
              <a:t>Mention these are currently being tested in the marketplace</a:t>
            </a:r>
          </a:p>
          <a:p>
            <a:endParaRPr lang="en-US"/>
          </a:p>
          <a:p>
            <a:r>
              <a:rPr lang="en-US"/>
              <a:t>Hi Vicki,</a:t>
            </a:r>
          </a:p>
          <a:p>
            <a:r>
              <a:rPr lang="en-US"/>
              <a:t>Please see attached and below description.  Let me know if more is needed.  Thanks.</a:t>
            </a:r>
          </a:p>
          <a:p>
            <a:r>
              <a:rPr lang="en-US"/>
              <a:t> </a:t>
            </a:r>
          </a:p>
          <a:p>
            <a:r>
              <a:rPr lang="en-US"/>
              <a:t>Pedia BP, a free smartphone application, was developed to improve evidence-based clinical practice by simplifying the process of interpreting a pediatric blood pressure measurement and saves a significant amount of time.</a:t>
            </a:r>
          </a:p>
          <a:p>
            <a:r>
              <a:rPr lang="en-US"/>
              <a:t> </a:t>
            </a:r>
          </a:p>
          <a:p>
            <a:r>
              <a:rPr lang="en-US"/>
              <a:t> </a:t>
            </a:r>
          </a:p>
          <a:p>
            <a:r>
              <a:rPr lang="en-US"/>
              <a:t>Hope Bussenius DNP, APRN, FNP-BC</a:t>
            </a:r>
          </a:p>
          <a:p>
            <a:r>
              <a:rPr lang="en-US" b="1"/>
              <a:t>Pediatric and Adolescent Hyper-tension </a:t>
            </a:r>
            <a:br>
              <a:rPr lang="en-US" b="1"/>
            </a:br>
            <a:r>
              <a:rPr lang="en-US"/>
              <a:t>PI: Hope Bussenius, DNP, APRN, FNP-BC </a:t>
            </a:r>
          </a:p>
          <a:p>
            <a:r>
              <a:rPr lang="en-US"/>
              <a:t>Hypertension and pre-hypertension in the pediatric population is on the rise. The development of these conditions earlier in life increases the chances of cardiovascular morbidity and mortality later in life. Pedia BP, a free smartphone application, was developed to improve evidence-based clinical practice by simplifying the process of interpreting a pediatric blood pressure measurement. Researchers implemented this application in two international community-based programs in Haiti and the Dominican Republic. During well-child checks of 389 children, nurse practitioner students observed an increase in the number of initial elevated blood pressure readings. With the use of health care informatics technology, like the Pedia BP program, pediatric hypertension may be better interpreted and ultimately managed.</a:t>
            </a:r>
          </a:p>
          <a:p>
            <a:r>
              <a:rPr lang="en-US"/>
              <a:t> </a:t>
            </a:r>
          </a:p>
          <a:p>
            <a:r>
              <a:rPr lang="en-US" b="1"/>
              <a:t>Weihua’s Project</a:t>
            </a:r>
            <a:br>
              <a:rPr lang="en-US"/>
            </a:br>
            <a:r>
              <a:rPr lang="en-US"/>
              <a:t>Weihua Zhang has developed a hand-held device in partnership with Georgia Tech and the VA Medical Center, that enables patients to complete their pulmonary rehabilitation for chronic obstructive pulmonary disease (COPD) at home. Patients with COPD must undergo several hours of pulmonary therapy 3-4 times a week at a hospital or outpatient clinic. The accessibility of these services is often a barrier to patients  in successfully completing  pulmonary rehabilitation programs that could slow the progression of their disease, reduce its symptoms, and improve their quality of life. The device coaches patients through their breathing exercises and enables patients to complete therapy at their convenience at home. The device is currently in use at Emory-St. Joseph’s Hospital, the VA Medical Center, and Emory University Hospitals and has a patent is pending. </a:t>
            </a:r>
          </a:p>
          <a:p>
            <a:endParaRPr lang="en-US"/>
          </a:p>
        </p:txBody>
      </p:sp>
      <p:sp>
        <p:nvSpPr>
          <p:cNvPr id="4" name="Slide Number Placeholder 3"/>
          <p:cNvSpPr>
            <a:spLocks noGrp="1"/>
          </p:cNvSpPr>
          <p:nvPr>
            <p:ph type="sldNum" sz="quarter" idx="10"/>
          </p:nvPr>
        </p:nvSpPr>
        <p:spPr/>
        <p:txBody>
          <a:bodyPr/>
          <a:lstStyle/>
          <a:p>
            <a:fld id="{E1E36340-A864-43D4-892B-BFD26118A35A}" type="slidenum">
              <a:rPr lang="en-US" smtClean="0"/>
              <a:t>32</a:t>
            </a:fld>
            <a:endParaRPr lang="en-US"/>
          </a:p>
        </p:txBody>
      </p:sp>
    </p:spTree>
    <p:extLst>
      <p:ext uri="{BB962C8B-B14F-4D97-AF65-F5344CB8AC3E}">
        <p14:creationId xmlns:p14="http://schemas.microsoft.com/office/powerpoint/2010/main" val="3775333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true story that illustrates how the Heartfelt Connector fundraising model works. </a:t>
            </a:r>
          </a:p>
          <a:p>
            <a:r>
              <a:rPr lang="en-US"/>
              <a:t>The foundation was established in 1982. Now a network of 125 affiliates with a shared purpose: to eradicate a specific disease condition.</a:t>
            </a:r>
          </a:p>
          <a:p>
            <a:r>
              <a:rPr lang="en-US"/>
              <a:t>1997: raised $47 MILLION</a:t>
            </a:r>
          </a:p>
          <a:p>
            <a:r>
              <a:rPr lang="en-US"/>
              <a:t>2007: raised $334 MILLION</a:t>
            </a:r>
          </a:p>
          <a:p>
            <a:r>
              <a:rPr lang="en-US"/>
              <a:t>Average donation: $33</a:t>
            </a:r>
          </a:p>
          <a:p>
            <a:r>
              <a:rPr lang="en-US"/>
              <a:t>Foundation benefits from deep resonance with women, many of whom will never benefit directly.</a:t>
            </a:r>
          </a:p>
          <a:p>
            <a:r>
              <a:rPr lang="en-US"/>
              <a:t>The foundation we are talking about is one you probably know well – Susan G. Komen Foundation.</a:t>
            </a:r>
          </a:p>
          <a:p>
            <a:r>
              <a:rPr lang="en-US"/>
              <a:t>Keep in mind that breast cancer affects about 12% of the country’s female population each year.</a:t>
            </a:r>
          </a:p>
        </p:txBody>
      </p:sp>
      <p:sp>
        <p:nvSpPr>
          <p:cNvPr id="4" name="Slide Number Placeholder 3"/>
          <p:cNvSpPr>
            <a:spLocks noGrp="1"/>
          </p:cNvSpPr>
          <p:nvPr>
            <p:ph type="sldNum" sz="quarter" idx="10"/>
          </p:nvPr>
        </p:nvSpPr>
        <p:spPr/>
        <p:txBody>
          <a:bodyPr/>
          <a:lstStyle/>
          <a:p>
            <a:fld id="{081BCEE8-F2E1-4B71-82F5-E34D54B9EA1B}" type="slidenum">
              <a:rPr lang="en-US" smtClean="0"/>
              <a:t>33</a:t>
            </a:fld>
            <a:endParaRPr lang="en-US"/>
          </a:p>
        </p:txBody>
      </p:sp>
    </p:spTree>
    <p:extLst>
      <p:ext uri="{BB962C8B-B14F-4D97-AF65-F5344CB8AC3E}">
        <p14:creationId xmlns:p14="http://schemas.microsoft.com/office/powerpoint/2010/main" val="695416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to a large cross-section of people with gift-giving ability</a:t>
            </a:r>
          </a:p>
          <a:p>
            <a:r>
              <a:rPr lang="en-US"/>
              <a:t>Compelling value proposition</a:t>
            </a:r>
          </a:p>
          <a:p>
            <a:r>
              <a:rPr lang="en-US"/>
              <a:t>Ability to attract and involve larger numbers of volunteers</a:t>
            </a:r>
          </a:p>
          <a:p>
            <a:r>
              <a:rPr lang="en-US"/>
              <a:t>In-house capability to attempt broad outreach in even one geography</a:t>
            </a:r>
          </a:p>
        </p:txBody>
      </p:sp>
      <p:sp>
        <p:nvSpPr>
          <p:cNvPr id="4" name="Slide Number Placeholder 3"/>
          <p:cNvSpPr>
            <a:spLocks noGrp="1"/>
          </p:cNvSpPr>
          <p:nvPr>
            <p:ph type="sldNum" sz="quarter" idx="10"/>
          </p:nvPr>
        </p:nvSpPr>
        <p:spPr/>
        <p:txBody>
          <a:bodyPr/>
          <a:lstStyle/>
          <a:p>
            <a:fld id="{081BCEE8-F2E1-4B71-82F5-E34D54B9EA1B}" type="slidenum">
              <a:rPr lang="en-US" smtClean="0"/>
              <a:t>34</a:t>
            </a:fld>
            <a:endParaRPr lang="en-US"/>
          </a:p>
        </p:txBody>
      </p:sp>
    </p:spTree>
    <p:extLst>
      <p:ext uri="{BB962C8B-B14F-4D97-AF65-F5344CB8AC3E}">
        <p14:creationId xmlns:p14="http://schemas.microsoft.com/office/powerpoint/2010/main" val="1200519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35</a:t>
            </a:fld>
            <a:endParaRPr lang="en-US"/>
          </a:p>
        </p:txBody>
      </p:sp>
    </p:spTree>
    <p:extLst>
      <p:ext uri="{BB962C8B-B14F-4D97-AF65-F5344CB8AC3E}">
        <p14:creationId xmlns:p14="http://schemas.microsoft.com/office/powerpoint/2010/main" val="393602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financially driven world, how do we charge for nursing’s unique contribution to patient care: compassion? </a:t>
            </a:r>
            <a:br>
              <a:rPr lang="en-US"/>
            </a:br>
            <a:r>
              <a:rPr lang="en-US"/>
              <a:t>Big Data can help by providing the evidence needed to value nursing compassion.</a:t>
            </a:r>
          </a:p>
        </p:txBody>
      </p:sp>
      <p:sp>
        <p:nvSpPr>
          <p:cNvPr id="4" name="Slide Number Placeholder 3"/>
          <p:cNvSpPr>
            <a:spLocks noGrp="1"/>
          </p:cNvSpPr>
          <p:nvPr>
            <p:ph type="sldNum" sz="quarter" idx="10"/>
          </p:nvPr>
        </p:nvSpPr>
        <p:spPr/>
        <p:txBody>
          <a:bodyPr/>
          <a:lstStyle/>
          <a:p>
            <a:fld id="{081BCEE8-F2E1-4B71-82F5-E34D54B9EA1B}" type="slidenum">
              <a:rPr lang="en-US" smtClean="0"/>
              <a:t>36</a:t>
            </a:fld>
            <a:endParaRPr lang="en-US"/>
          </a:p>
        </p:txBody>
      </p:sp>
    </p:spTree>
    <p:extLst>
      <p:ext uri="{BB962C8B-B14F-4D97-AF65-F5344CB8AC3E}">
        <p14:creationId xmlns:p14="http://schemas.microsoft.com/office/powerpoint/2010/main" val="415897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37</a:t>
            </a:fld>
            <a:endParaRPr lang="en-US"/>
          </a:p>
        </p:txBody>
      </p:sp>
    </p:spTree>
    <p:extLst>
      <p:ext uri="{BB962C8B-B14F-4D97-AF65-F5344CB8AC3E}">
        <p14:creationId xmlns:p14="http://schemas.microsoft.com/office/powerpoint/2010/main" val="1024072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radical idea: Nurses should advocate for the profession. It is up to us. </a:t>
            </a:r>
          </a:p>
        </p:txBody>
      </p:sp>
      <p:sp>
        <p:nvSpPr>
          <p:cNvPr id="4" name="Slide Number Placeholder 3"/>
          <p:cNvSpPr>
            <a:spLocks noGrp="1"/>
          </p:cNvSpPr>
          <p:nvPr>
            <p:ph type="sldNum" sz="quarter" idx="10"/>
          </p:nvPr>
        </p:nvSpPr>
        <p:spPr/>
        <p:txBody>
          <a:bodyPr/>
          <a:lstStyle/>
          <a:p>
            <a:fld id="{081BCEE8-F2E1-4B71-82F5-E34D54B9EA1B}" type="slidenum">
              <a:rPr lang="en-US" smtClean="0"/>
              <a:t>38</a:t>
            </a:fld>
            <a:endParaRPr lang="en-US"/>
          </a:p>
        </p:txBody>
      </p:sp>
    </p:spTree>
    <p:extLst>
      <p:ext uri="{BB962C8B-B14F-4D97-AF65-F5344CB8AC3E}">
        <p14:creationId xmlns:p14="http://schemas.microsoft.com/office/powerpoint/2010/main" val="3960866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39</a:t>
            </a:fld>
            <a:endParaRPr lang="en-US"/>
          </a:p>
        </p:txBody>
      </p:sp>
    </p:spTree>
    <p:extLst>
      <p:ext uri="{BB962C8B-B14F-4D97-AF65-F5344CB8AC3E}">
        <p14:creationId xmlns:p14="http://schemas.microsoft.com/office/powerpoint/2010/main" val="1645451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BCEE8-F2E1-4B71-82F5-E34D54B9EA1B}" type="slidenum">
              <a:rPr lang="en-US" smtClean="0"/>
              <a:t>4</a:t>
            </a:fld>
            <a:endParaRPr lang="en-US" dirty="0"/>
          </a:p>
        </p:txBody>
      </p:sp>
    </p:spTree>
    <p:extLst>
      <p:ext uri="{BB962C8B-B14F-4D97-AF65-F5344CB8AC3E}">
        <p14:creationId xmlns:p14="http://schemas.microsoft.com/office/powerpoint/2010/main" val="3669616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a:t>Confused about the numbers here. In our meeting, you said the donations would through off $24 million a year for nursing research without touching the prin. Is that correct? Also, I looked up NIH’s current budget - </a:t>
            </a:r>
            <a:r>
              <a:rPr lang="en-US" b="1" u="sng"/>
              <a:t>$30.1 BILLION</a:t>
            </a:r>
          </a:p>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40</a:t>
            </a:fld>
            <a:endParaRPr lang="en-US"/>
          </a:p>
        </p:txBody>
      </p:sp>
    </p:spTree>
    <p:extLst>
      <p:ext uri="{BB962C8B-B14F-4D97-AF65-F5344CB8AC3E}">
        <p14:creationId xmlns:p14="http://schemas.microsoft.com/office/powerpoint/2010/main" val="653958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41</a:t>
            </a:fld>
            <a:endParaRPr lang="en-US"/>
          </a:p>
        </p:txBody>
      </p:sp>
    </p:spTree>
    <p:extLst>
      <p:ext uri="{BB962C8B-B14F-4D97-AF65-F5344CB8AC3E}">
        <p14:creationId xmlns:p14="http://schemas.microsoft.com/office/powerpoint/2010/main" val="1949395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1BCEE8-F2E1-4B71-82F5-E34D54B9EA1B}" type="slidenum">
              <a:rPr lang="en-US" smtClean="0"/>
              <a:t>42</a:t>
            </a:fld>
            <a:endParaRPr lang="en-US"/>
          </a:p>
        </p:txBody>
      </p:sp>
    </p:spTree>
    <p:extLst>
      <p:ext uri="{BB962C8B-B14F-4D97-AF65-F5344CB8AC3E}">
        <p14:creationId xmlns:p14="http://schemas.microsoft.com/office/powerpoint/2010/main" val="674974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BCEE8-F2E1-4B71-82F5-E34D54B9EA1B}" type="slidenum">
              <a:rPr lang="en-US" smtClean="0"/>
              <a:t>43</a:t>
            </a:fld>
            <a:endParaRPr lang="en-US"/>
          </a:p>
        </p:txBody>
      </p:sp>
    </p:spTree>
    <p:extLst>
      <p:ext uri="{BB962C8B-B14F-4D97-AF65-F5344CB8AC3E}">
        <p14:creationId xmlns:p14="http://schemas.microsoft.com/office/powerpoint/2010/main" val="1487179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electronic device you own constantly collects data about you – even when you are sleeping.</a:t>
            </a:r>
          </a:p>
          <a:p>
            <a:r>
              <a:rPr lang="en-US" dirty="0"/>
              <a:t>Your phone knows who calls you and how recently you heard from them.</a:t>
            </a:r>
          </a:p>
          <a:p>
            <a:r>
              <a:rPr lang="en-US" dirty="0"/>
              <a:t>Your tablet knows what you cooked for dinner last night.</a:t>
            </a:r>
          </a:p>
          <a:p>
            <a:r>
              <a:rPr lang="en-US" dirty="0"/>
              <a:t>Google Maps knows how fast you were driving to yesterday’s appointment.</a:t>
            </a:r>
          </a:p>
          <a:p>
            <a:r>
              <a:rPr lang="en-US" dirty="0"/>
              <a:t>Your financial apps on your phone calculate your net worth by the minute.</a:t>
            </a:r>
          </a:p>
        </p:txBody>
      </p:sp>
      <p:sp>
        <p:nvSpPr>
          <p:cNvPr id="4" name="Slide Number Placeholder 3"/>
          <p:cNvSpPr>
            <a:spLocks noGrp="1"/>
          </p:cNvSpPr>
          <p:nvPr>
            <p:ph type="sldNum" sz="quarter" idx="10"/>
          </p:nvPr>
        </p:nvSpPr>
        <p:spPr/>
        <p:txBody>
          <a:bodyPr/>
          <a:lstStyle/>
          <a:p>
            <a:fld id="{081BCEE8-F2E1-4B71-82F5-E34D54B9EA1B}" type="slidenum">
              <a:rPr lang="en-US" smtClean="0"/>
              <a:t>8</a:t>
            </a:fld>
            <a:endParaRPr lang="en-US" dirty="0"/>
          </a:p>
        </p:txBody>
      </p:sp>
    </p:spTree>
    <p:extLst>
      <p:ext uri="{BB962C8B-B14F-4D97-AF65-F5344CB8AC3E}">
        <p14:creationId xmlns:p14="http://schemas.microsoft.com/office/powerpoint/2010/main" val="140939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Data – drawing conclusions from seemingly unrelated facts</a:t>
            </a:r>
          </a:p>
        </p:txBody>
      </p:sp>
      <p:sp>
        <p:nvSpPr>
          <p:cNvPr id="4" name="Slide Number Placeholder 3"/>
          <p:cNvSpPr>
            <a:spLocks noGrp="1"/>
          </p:cNvSpPr>
          <p:nvPr>
            <p:ph type="sldNum" sz="quarter" idx="10"/>
          </p:nvPr>
        </p:nvSpPr>
        <p:spPr/>
        <p:txBody>
          <a:bodyPr/>
          <a:lstStyle/>
          <a:p>
            <a:fld id="{081BCEE8-F2E1-4B71-82F5-E34D54B9EA1B}" type="slidenum">
              <a:rPr lang="en-US" smtClean="0"/>
              <a:t>13</a:t>
            </a:fld>
            <a:endParaRPr lang="en-US" dirty="0"/>
          </a:p>
        </p:txBody>
      </p:sp>
    </p:spTree>
    <p:extLst>
      <p:ext uri="{BB962C8B-B14F-4D97-AF65-F5344CB8AC3E}">
        <p14:creationId xmlns:p14="http://schemas.microsoft.com/office/powerpoint/2010/main" val="35471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14</a:t>
            </a:fld>
            <a:endParaRPr lang="en-US"/>
          </a:p>
        </p:txBody>
      </p:sp>
    </p:spTree>
    <p:extLst>
      <p:ext uri="{BB962C8B-B14F-4D97-AF65-F5344CB8AC3E}">
        <p14:creationId xmlns:p14="http://schemas.microsoft.com/office/powerpoint/2010/main" val="1897640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15</a:t>
            </a:fld>
            <a:endParaRPr lang="en-US"/>
          </a:p>
        </p:txBody>
      </p:sp>
    </p:spTree>
    <p:extLst>
      <p:ext uri="{BB962C8B-B14F-4D97-AF65-F5344CB8AC3E}">
        <p14:creationId xmlns:p14="http://schemas.microsoft.com/office/powerpoint/2010/main" val="1364040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In 2010, there were an estimated 5,419,000 crashes, </a:t>
            </a:r>
            <a:r>
              <a:rPr lang="en-US" sz="1200" b="1" i="0" u="none" strike="noStrike" kern="1200">
                <a:solidFill>
                  <a:schemeClr val="tx1"/>
                </a:solidFill>
                <a:effectLst/>
                <a:latin typeface="+mn-lt"/>
                <a:ea typeface="+mn-ea"/>
                <a:cs typeface="+mn-cs"/>
              </a:rPr>
              <a:t>30,296</a:t>
            </a:r>
            <a:r>
              <a:rPr lang="en-US" sz="1200" b="0" i="0" u="none" strike="noStrike" kern="1200">
                <a:solidFill>
                  <a:schemeClr val="tx1"/>
                </a:solidFill>
                <a:effectLst/>
                <a:latin typeface="+mn-lt"/>
                <a:ea typeface="+mn-ea"/>
                <a:cs typeface="+mn-cs"/>
              </a:rPr>
              <a:t> with fatalities, killing 32,999, and injuring 2,239,000. About 2,000 children under 16 die every year in traffic collisions. Records indicate that there were </a:t>
            </a:r>
            <a:r>
              <a:rPr lang="en-US" sz="1200" b="1" i="0" u="none" strike="noStrike" kern="1200">
                <a:solidFill>
                  <a:schemeClr val="tx1"/>
                </a:solidFill>
                <a:effectLst/>
                <a:latin typeface="+mn-lt"/>
                <a:ea typeface="+mn-ea"/>
                <a:cs typeface="+mn-cs"/>
              </a:rPr>
              <a:t>3,613,732</a:t>
            </a:r>
            <a:r>
              <a:rPr lang="en-US" sz="1200" b="0" i="0" u="none" strike="noStrike" kern="1200">
                <a:solidFill>
                  <a:schemeClr val="tx1"/>
                </a:solidFill>
                <a:effectLst/>
                <a:latin typeface="+mn-lt"/>
                <a:ea typeface="+mn-ea"/>
                <a:cs typeface="+mn-cs"/>
              </a:rPr>
              <a:t> motor vehicle fatalities in the United States from 1899 to 2013.</a:t>
            </a:r>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16</a:t>
            </a:fld>
            <a:endParaRPr lang="en-US"/>
          </a:p>
        </p:txBody>
      </p:sp>
    </p:spTree>
    <p:extLst>
      <p:ext uri="{BB962C8B-B14F-4D97-AF65-F5344CB8AC3E}">
        <p14:creationId xmlns:p14="http://schemas.microsoft.com/office/powerpoint/2010/main" val="74212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19</a:t>
            </a:fld>
            <a:endParaRPr lang="en-US"/>
          </a:p>
        </p:txBody>
      </p:sp>
    </p:spTree>
    <p:extLst>
      <p:ext uri="{BB962C8B-B14F-4D97-AF65-F5344CB8AC3E}">
        <p14:creationId xmlns:p14="http://schemas.microsoft.com/office/powerpoint/2010/main" val="353215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1544683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3327235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4001216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DE473-5F5F-48A9-B31A-9A39A714700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A745529-78A2-4220-95F8-04ECCABED82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38A01C4-8995-43B1-843C-CCE8C0E4E098}"/>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89C5CFE-17B9-494D-BAFB-D0641AF3099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EB55EA7-88F3-4AC1-8A66-28E94D470D42}"/>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1737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D517-E234-4B10-BCE6-3C95087E8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2877A4-7E72-477C-B91E-1104160AA3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975B8-A7AD-4A5F-9876-C91B9C002D50}"/>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43AC7BE-8A1F-4D50-B172-70CB47A30EE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E1214B0-20F9-41B4-847E-175477FCCC4A}"/>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4193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939C-445D-4801-9E64-D6EC5904DAC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ECADD57-B210-4D27-B6EE-C3F4DBCAC12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F8B7EAB-22C9-424E-A5CC-2F41EA81A240}"/>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B4BAF83-DA81-4901-B6C5-9158DFBE611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D3CBB2E-B1DA-474D-B61E-F8E044F2C44F}"/>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8846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FEBE-1CDA-46BD-9DD6-781C7BB572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7DB080-6C04-481F-8992-CBA6E64B13C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4F16F7-27B4-426D-A46E-7BC8019AFE34}"/>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4A8502-A434-4A26-87E1-C3684AB296AD}"/>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410E73F-B7D2-4813-AA13-08EB121A2B2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75E60E7B-52E6-4409-8A30-F830821E58D2}"/>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5939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F745-9BA7-4399-966C-CF4500BF82D7}"/>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E0688F-FAEF-4F38-9C4D-6A0FE4669A8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1253DB2A-98B4-4526-B66C-094240D7103D}"/>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D4B798-FA2D-43EB-A391-BA52CC0A8FB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76633ED-07AC-428B-BE90-05B6C10416E8}"/>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F78321-C622-4C1A-9EA6-6B590835D06B}"/>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B691575-870B-4ED5-A6C2-AB2CD43A899C}"/>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432ED3BD-D32F-4C8F-9E60-4623558920AD}"/>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7543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7F3F-2714-429D-8049-20877DA28C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03AAC9-A7B0-498F-9BC1-9FE1489FAED9}"/>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5C54185-B6D7-493C-80A9-101A11A5EC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1F992D9E-4C8B-4DDB-863C-E97190FEBB79}"/>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7083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298E5C-784F-4ABE-8B2C-28D9DD92ED35}"/>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38B18144-47D9-4375-8C3D-FC50655D5E3E}"/>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385FB47-D6A1-44D5-B862-B2D7E2529748}"/>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9519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2C6F-3B4C-4773-AE2D-7A382A8388B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169873B-DA61-4AAF-971B-F1542B9C0E1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39AD5C-E86C-4D18-B52B-B5BA1048EA5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81B21B17-0225-457C-B7D4-D3B8C6908AE9}"/>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0DD57A83-51FA-4AF2-B035-884771EFC01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2AE38DB4-B8C6-47D9-BC27-22545AD72430}"/>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3798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1014855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BBAB-B1A2-4616-A525-95CDD159A0D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36C5650-1FD3-4651-9CA0-843EA78C770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389DCEB-6EF6-4151-94CE-903ADF7881B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C03FCD3-C07A-4EB2-8AC5-F515F03C1497}"/>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6756860E-9388-49BD-AE05-D43C44DFFA2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ABEFF047-BDE7-4A6F-B740-F9AFD56B18AC}"/>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7526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98E4-43AF-4B05-B200-33EC255957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953183-FA72-49C4-9734-2B32B6B9A94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A5611-407A-4CFC-B0D7-F357E25543D5}"/>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D5D835F-096B-47FC-90CD-8EF15BC8993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0A8CEE5-0922-4C5A-9764-6B3FC03C57D2}"/>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0346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24402-F3AD-4E72-9763-A8EAE0272CA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7D4A43-361A-475E-B913-6E82373B4AD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34515-C0E1-4499-9E61-67FA34002935}"/>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3B69C33-A679-42D1-9FFE-3138D89CDEA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A316D5-2CFA-471D-8356-F59888C89F35}"/>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8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278981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51556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3609688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330540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331860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3517448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1203279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00035_bluestreak_1600x1200.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 name="Round Diagonal Corner Rectangle 16"/>
          <p:cNvSpPr/>
          <p:nvPr userDrawn="1"/>
        </p:nvSpPr>
        <p:spPr>
          <a:xfrm>
            <a:off x="725738" y="0"/>
            <a:ext cx="8418262" cy="6509287"/>
          </a:xfrm>
          <a:prstGeom prst="round2DiagRect">
            <a:avLst/>
          </a:prstGeom>
          <a:gradFill flip="none" rotWithShape="1">
            <a:gsLst>
              <a:gs pos="0">
                <a:schemeClr val="bg1">
                  <a:alpha val="73000"/>
                </a:schemeClr>
              </a:gs>
              <a:gs pos="100000">
                <a:schemeClr val="accent1">
                  <a:lumMod val="20000"/>
                  <a:lumOff val="80000"/>
                  <a:alpha val="73000"/>
                </a:schemeClr>
              </a:gs>
            </a:gsLst>
            <a:lin ang="8100000" scaled="0"/>
            <a:tileRect/>
          </a:gra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5" name="Picture 14" descr="Nurse_hz_280.eps"/>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49251" y="178515"/>
            <a:ext cx="4318766" cy="889703"/>
          </a:xfrm>
          <a:prstGeom prst="rect">
            <a:avLst/>
          </a:prstGeom>
        </p:spPr>
      </p:pic>
    </p:spTree>
    <p:extLst>
      <p:ext uri="{BB962C8B-B14F-4D97-AF65-F5344CB8AC3E}">
        <p14:creationId xmlns:p14="http://schemas.microsoft.com/office/powerpoint/2010/main" val="1494309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705BC-6285-4CB3-8BD6-01F91850BFB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454A45-9917-4A71-9DA3-11693F8C644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0042C-EE51-4509-9819-F27ACBE0056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85E3177-342F-48EB-9413-DADD6DE963D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2A4F039-4F46-421C-9F2D-BF54F468D18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444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e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en.wikipedia.org/wiki/Omics#Transcriptomics" TargetMode="External"/><Relationship Id="rId3" Type="http://schemas.openxmlformats.org/officeDocument/2006/relationships/hyperlink" Target="https://en.wikipedia.org/wiki/Omics#Genomics" TargetMode="External"/><Relationship Id="rId7" Type="http://schemas.openxmlformats.org/officeDocument/2006/relationships/hyperlink" Target="https://en.wikipedia.org/wiki/Omics#Foodomic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en.wikipedia.org/wiki/Omics#Glycomics" TargetMode="External"/><Relationship Id="rId11" Type="http://schemas.openxmlformats.org/officeDocument/2006/relationships/hyperlink" Target="https://en.wikipedia.org/wiki/Omics#Culture" TargetMode="External"/><Relationship Id="rId5" Type="http://schemas.openxmlformats.org/officeDocument/2006/relationships/hyperlink" Target="https://en.wikipedia.org/wiki/Omics#Proteomics" TargetMode="External"/><Relationship Id="rId10" Type="http://schemas.openxmlformats.org/officeDocument/2006/relationships/hyperlink" Target="https://en.wikipedia.org/wiki/Omics#Nutrition,_pharmacology,_and_toxicology" TargetMode="External"/><Relationship Id="rId4" Type="http://schemas.openxmlformats.org/officeDocument/2006/relationships/hyperlink" Target="https://en.wikipedia.org/wiki/Omics#Lipidomics" TargetMode="External"/><Relationship Id="rId9" Type="http://schemas.openxmlformats.org/officeDocument/2006/relationships/hyperlink" Target="https://en.wikipedia.org/wiki/Omics#Metabolis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8.tiff"/></Relationships>
</file>

<file path=ppt/slides/_rels/slide32.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ncbi.nlm.nih.gov/pubmed/26287646"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doi.org/10.1111/jnu.12159" TargetMode="External"/><Relationship Id="rId5" Type="http://schemas.openxmlformats.org/officeDocument/2006/relationships/hyperlink" Target="https://www.ncbi.nlm.nih.gov/pubmed/?term=Bakken%20S%5BAuthor%5D&amp;cauthor=true&amp;cauthor_uid=26287646" TargetMode="External"/><Relationship Id="rId4" Type="http://schemas.openxmlformats.org/officeDocument/2006/relationships/hyperlink" Target="https://www.ncbi.nlm.nih.gov/pubmed/?term=Brennan%20PF%5BAuthor%5D&amp;cauthor=true&amp;cauthor_uid=26287646" TargetMode="Externa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14854" y="1014416"/>
            <a:ext cx="7986221" cy="1500184"/>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t>Kaleidoscope: Twists and Turns in Big Data </a:t>
            </a:r>
            <a:endParaRPr lang="en-US" sz="2000" dirty="0"/>
          </a:p>
          <a:p>
            <a:br>
              <a:rPr lang="en-US" sz="2000" b="1" dirty="0">
                <a:latin typeface="Verdana" pitchFamily="34" charset="0"/>
                <a:ea typeface="ヒラギノ角ゴ ProN W6"/>
                <a:cs typeface="ヒラギノ角ゴ ProN W6"/>
                <a:sym typeface="Verdana" pitchFamily="34" charset="0"/>
              </a:rPr>
            </a:br>
            <a:endParaRPr lang="en-US" sz="1800" b="1" dirty="0">
              <a:latin typeface="Verdana" pitchFamily="34" charset="0"/>
              <a:sym typeface="Verdana" pitchFamily="34" charset="0"/>
            </a:endParaRPr>
          </a:p>
          <a:p>
            <a:r>
              <a:rPr lang="en-US" sz="1800" b="1" dirty="0">
                <a:latin typeface="Verdana" pitchFamily="34" charset="0"/>
                <a:sym typeface="Verdana" pitchFamily="34" charset="0"/>
              </a:rPr>
              <a:t>Roy L. Simpson, </a:t>
            </a:r>
            <a:r>
              <a:rPr lang="en-US" sz="2000" b="1" dirty="0"/>
              <a:t>DNP, RN, DPNAP, FAAN, FACMI</a:t>
            </a:r>
            <a:endParaRPr lang="en-US" sz="1800" b="1" dirty="0">
              <a:latin typeface="Verdana" pitchFamily="34" charset="0"/>
              <a:sym typeface="Verdana" pitchFamily="34" charset="0"/>
            </a:endParaRPr>
          </a:p>
        </p:txBody>
      </p:sp>
      <p:sp>
        <p:nvSpPr>
          <p:cNvPr id="5" name="Line 4"/>
          <p:cNvSpPr>
            <a:spLocks noChangeShapeType="1"/>
          </p:cNvSpPr>
          <p:nvPr/>
        </p:nvSpPr>
        <p:spPr bwMode="auto">
          <a:xfrm>
            <a:off x="1305706" y="2762981"/>
            <a:ext cx="5710238" cy="0"/>
          </a:xfrm>
          <a:prstGeom prst="line">
            <a:avLst/>
          </a:prstGeom>
          <a:noFill/>
          <a:ln w="28575" cmpd="sng">
            <a:solidFill>
              <a:schemeClr val="tx1"/>
            </a:solidFill>
            <a:round/>
            <a:headEnd/>
            <a:tailEnd/>
          </a:ln>
          <a:effectLst>
            <a:outerShdw dist="19999" dir="5400000" algn="ctr" rotWithShape="0">
              <a:schemeClr val="bg2">
                <a:alpha val="37999"/>
              </a:schemeClr>
            </a:outerShdw>
          </a:effectLst>
        </p:spPr>
        <p:txBody>
          <a:bodyPr lIns="0" tIns="0" rIns="0" bIns="0"/>
          <a:lstStyle/>
          <a:p>
            <a:pPr algn="ctr">
              <a:defRPr/>
            </a:pPr>
            <a:endParaRPr lang="en-US" dirty="0">
              <a:ln w="76200" cmpd="sng">
                <a:solidFill>
                  <a:schemeClr val="tx1"/>
                </a:solidFill>
              </a:ln>
              <a:latin typeface="Gill Sans" charset="0"/>
              <a:ea typeface="ヒラギノ角ゴ ProN W3" charset="-128"/>
              <a:cs typeface="+mn-cs"/>
              <a:sym typeface="Gill Sans" charset="0"/>
            </a:endParaRPr>
          </a:p>
        </p:txBody>
      </p:sp>
      <p:pic>
        <p:nvPicPr>
          <p:cNvPr id="6" name="Picture 6"/>
          <p:cNvPicPr>
            <a:picLocks noChangeAspect="1" noChangeArrowheads="1"/>
          </p:cNvPicPr>
          <p:nvPr/>
        </p:nvPicPr>
        <p:blipFill>
          <a:blip r:embed="rId3" cstate="print"/>
          <a:srcRect/>
          <a:stretch>
            <a:fillRect/>
          </a:stretch>
        </p:blipFill>
        <p:spPr bwMode="auto">
          <a:xfrm>
            <a:off x="1273956" y="3298126"/>
            <a:ext cx="1728788" cy="1168400"/>
          </a:xfrm>
          <a:prstGeom prst="rect">
            <a:avLst/>
          </a:prstGeom>
          <a:noFill/>
          <a:ln w="12700">
            <a:noFill/>
            <a:miter lim="800000"/>
            <a:headEnd/>
            <a:tailEnd/>
          </a:ln>
          <a:effectLst/>
        </p:spPr>
      </p:pic>
      <p:pic>
        <p:nvPicPr>
          <p:cNvPr id="7" name="Picture 7"/>
          <p:cNvPicPr>
            <a:picLocks noChangeAspect="1" noChangeArrowheads="1"/>
          </p:cNvPicPr>
          <p:nvPr/>
        </p:nvPicPr>
        <p:blipFill>
          <a:blip r:embed="rId4" cstate="print"/>
          <a:srcRect/>
          <a:stretch>
            <a:fillRect/>
          </a:stretch>
        </p:blipFill>
        <p:spPr bwMode="auto">
          <a:xfrm>
            <a:off x="3267856" y="3293364"/>
            <a:ext cx="1758950" cy="1168400"/>
          </a:xfrm>
          <a:prstGeom prst="rect">
            <a:avLst/>
          </a:prstGeom>
          <a:noFill/>
          <a:ln w="12700">
            <a:noFill/>
            <a:miter lim="800000"/>
            <a:headEnd/>
            <a:tailEnd/>
          </a:ln>
          <a:effectLst/>
        </p:spPr>
      </p:pic>
      <p:pic>
        <p:nvPicPr>
          <p:cNvPr id="8" name="Picture 8"/>
          <p:cNvPicPr>
            <a:picLocks noChangeAspect="1" noChangeArrowheads="1"/>
          </p:cNvPicPr>
          <p:nvPr/>
        </p:nvPicPr>
        <p:blipFill>
          <a:blip r:embed="rId5" cstate="print"/>
          <a:srcRect/>
          <a:stretch>
            <a:fillRect/>
          </a:stretch>
        </p:blipFill>
        <p:spPr bwMode="auto">
          <a:xfrm>
            <a:off x="5237944" y="3296539"/>
            <a:ext cx="1752600" cy="1166812"/>
          </a:xfrm>
          <a:prstGeom prst="rect">
            <a:avLst/>
          </a:prstGeom>
          <a:noFill/>
          <a:ln w="12700">
            <a:noFill/>
            <a:miter lim="800000"/>
            <a:headEnd/>
            <a:tailEnd/>
          </a:ln>
          <a:effectLst/>
        </p:spPr>
      </p:pic>
      <p:pic>
        <p:nvPicPr>
          <p:cNvPr id="9" name="Picture 9"/>
          <p:cNvPicPr>
            <a:picLocks noChangeAspect="1" noChangeArrowheads="1"/>
          </p:cNvPicPr>
          <p:nvPr/>
        </p:nvPicPr>
        <p:blipFill>
          <a:blip r:embed="rId6" cstate="print"/>
          <a:srcRect/>
          <a:stretch>
            <a:fillRect/>
          </a:stretch>
        </p:blipFill>
        <p:spPr bwMode="auto">
          <a:xfrm>
            <a:off x="1273956" y="4768151"/>
            <a:ext cx="1765300" cy="1184275"/>
          </a:xfrm>
          <a:prstGeom prst="rect">
            <a:avLst/>
          </a:prstGeom>
          <a:noFill/>
          <a:ln w="12700">
            <a:noFill/>
            <a:miter lim="800000"/>
            <a:headEnd/>
            <a:tailEnd/>
          </a:ln>
          <a:effectLst/>
        </p:spPr>
      </p:pic>
      <p:pic>
        <p:nvPicPr>
          <p:cNvPr id="10" name="Picture 10"/>
          <p:cNvPicPr>
            <a:picLocks noChangeAspect="1" noChangeArrowheads="1"/>
          </p:cNvPicPr>
          <p:nvPr/>
        </p:nvPicPr>
        <p:blipFill>
          <a:blip r:embed="rId7" cstate="print"/>
          <a:srcRect/>
          <a:stretch>
            <a:fillRect/>
          </a:stretch>
        </p:blipFill>
        <p:spPr bwMode="auto">
          <a:xfrm>
            <a:off x="3267856" y="4771326"/>
            <a:ext cx="1774825" cy="1181100"/>
          </a:xfrm>
          <a:prstGeom prst="rect">
            <a:avLst/>
          </a:prstGeom>
          <a:noFill/>
          <a:ln w="12700">
            <a:noFill/>
            <a:miter lim="800000"/>
            <a:headEnd/>
            <a:tailEnd/>
          </a:ln>
          <a:effectLst/>
        </p:spPr>
      </p:pic>
      <p:pic>
        <p:nvPicPr>
          <p:cNvPr id="11" name="Picture 11"/>
          <p:cNvPicPr>
            <a:picLocks noChangeAspect="1" noChangeArrowheads="1"/>
          </p:cNvPicPr>
          <p:nvPr/>
        </p:nvPicPr>
        <p:blipFill>
          <a:blip r:embed="rId8" cstate="print"/>
          <a:srcRect/>
          <a:stretch>
            <a:fillRect/>
          </a:stretch>
        </p:blipFill>
        <p:spPr bwMode="auto">
          <a:xfrm>
            <a:off x="5237944" y="4785486"/>
            <a:ext cx="1778000" cy="1181100"/>
          </a:xfrm>
          <a:prstGeom prst="rect">
            <a:avLst/>
          </a:prstGeom>
          <a:noFill/>
          <a:ln w="12700">
            <a:noFill/>
            <a:miter lim="800000"/>
            <a:headEnd/>
            <a:tailEnd/>
          </a:ln>
          <a:effectLst/>
        </p:spPr>
      </p:pic>
      <p:sp>
        <p:nvSpPr>
          <p:cNvPr id="12" name="Title 11">
            <a:extLst>
              <a:ext uri="{FF2B5EF4-FFF2-40B4-BE49-F238E27FC236}">
                <a16:creationId xmlns:a16="http://schemas.microsoft.com/office/drawing/2014/main" id="{F922DEDF-6A87-5E4A-9F32-84C7CD4CB513}"/>
              </a:ext>
            </a:extLst>
          </p:cNvPr>
          <p:cNvSpPr>
            <a:spLocks noGrp="1"/>
          </p:cNvSpPr>
          <p:nvPr>
            <p:ph type="ctrTitle"/>
          </p:nvPr>
        </p:nvSpPr>
        <p:spPr/>
        <p:txBody>
          <a:bodyPr/>
          <a:lstStyle/>
          <a:p>
            <a:endParaRPr lang="en-US" dirty="0"/>
          </a:p>
        </p:txBody>
      </p:sp>
      <p:sp>
        <p:nvSpPr>
          <p:cNvPr id="13" name="Subtitle 12">
            <a:extLst>
              <a:ext uri="{FF2B5EF4-FFF2-40B4-BE49-F238E27FC236}">
                <a16:creationId xmlns:a16="http://schemas.microsoft.com/office/drawing/2014/main" id="{EBD8AE1B-49BB-BB4A-BEB1-7635AC2E26F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82515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62F7-491C-C04B-996B-C2AD775589DE}"/>
              </a:ext>
            </a:extLst>
          </p:cNvPr>
          <p:cNvSpPr>
            <a:spLocks noGrp="1"/>
          </p:cNvSpPr>
          <p:nvPr>
            <p:ph type="title"/>
          </p:nvPr>
        </p:nvSpPr>
        <p:spPr/>
        <p:txBody>
          <a:bodyPr/>
          <a:lstStyle/>
          <a:p>
            <a:r>
              <a:rPr lang="en-US" dirty="0"/>
              <a:t>BIG DATA does not include</a:t>
            </a:r>
          </a:p>
        </p:txBody>
      </p:sp>
      <p:sp>
        <p:nvSpPr>
          <p:cNvPr id="3" name="Content Placeholder 2">
            <a:extLst>
              <a:ext uri="{FF2B5EF4-FFF2-40B4-BE49-F238E27FC236}">
                <a16:creationId xmlns:a16="http://schemas.microsoft.com/office/drawing/2014/main" id="{44BD0136-65E8-A74A-A0CC-7736B8D7FBB5}"/>
              </a:ext>
            </a:extLst>
          </p:cNvPr>
          <p:cNvSpPr>
            <a:spLocks noGrp="1"/>
          </p:cNvSpPr>
          <p:nvPr>
            <p:ph idx="1"/>
          </p:nvPr>
        </p:nvSpPr>
        <p:spPr/>
        <p:txBody>
          <a:bodyPr>
            <a:normAutofit lnSpcReduction="10000"/>
          </a:bodyPr>
          <a:lstStyle/>
          <a:p>
            <a:r>
              <a:rPr lang="en-US" dirty="0"/>
              <a:t>Alerts and reminders are not big data, big data is the analytics of alerts and reminders as one avenue to the kaleidoscope of new meanings for the same data.</a:t>
            </a:r>
          </a:p>
          <a:p>
            <a:endParaRPr lang="en-US" dirty="0"/>
          </a:p>
          <a:p>
            <a:r>
              <a:rPr lang="en-US" dirty="0"/>
              <a:t>Big data cannot be managed manually or with simple tools rather strong mathematical calculations and alignment to statistics are drivers.</a:t>
            </a:r>
          </a:p>
        </p:txBody>
      </p:sp>
    </p:spTree>
    <p:extLst>
      <p:ext uri="{BB962C8B-B14F-4D97-AF65-F5344CB8AC3E}">
        <p14:creationId xmlns:p14="http://schemas.microsoft.com/office/powerpoint/2010/main" val="32855998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Tradition v Potential</a:t>
            </a:r>
          </a:p>
        </p:txBody>
      </p:sp>
      <p:sp>
        <p:nvSpPr>
          <p:cNvPr id="3" name="Text Placeholder 2"/>
          <p:cNvSpPr>
            <a:spLocks noGrp="1"/>
          </p:cNvSpPr>
          <p:nvPr>
            <p:ph type="body" idx="1"/>
          </p:nvPr>
        </p:nvSpPr>
        <p:spPr/>
        <p:txBody>
          <a:bodyPr/>
          <a:lstStyle/>
          <a:p>
            <a:r>
              <a:rPr lang="en-US" b="1" dirty="0"/>
              <a:t>Tradition</a:t>
            </a:r>
          </a:p>
        </p:txBody>
      </p:sp>
      <p:pic>
        <p:nvPicPr>
          <p:cNvPr id="7" name="Content Placeholder 6" descr="SPRINKLER.jpg"/>
          <p:cNvPicPr>
            <a:picLocks noGrp="1" noChangeAspect="1"/>
          </p:cNvPicPr>
          <p:nvPr>
            <p:ph sz="half" idx="2"/>
          </p:nvPr>
        </p:nvPicPr>
        <p:blipFill>
          <a:blip r:embed="rId2">
            <a:extLst>
              <a:ext uri="{28A0092B-C50C-407E-A947-70E740481C1C}">
                <a14:useLocalDpi xmlns:a14="http://schemas.microsoft.com/office/drawing/2010/main" val="0"/>
              </a:ext>
            </a:extLst>
          </a:blip>
          <a:srcRect l="-1125" r="-1125"/>
          <a:stretch>
            <a:fillRect/>
          </a:stretch>
        </p:blipFill>
        <p:spPr/>
      </p:pic>
      <p:sp>
        <p:nvSpPr>
          <p:cNvPr id="5" name="Text Placeholder 4"/>
          <p:cNvSpPr>
            <a:spLocks noGrp="1"/>
          </p:cNvSpPr>
          <p:nvPr>
            <p:ph type="body" sz="quarter" idx="3"/>
          </p:nvPr>
        </p:nvSpPr>
        <p:spPr/>
        <p:txBody>
          <a:bodyPr/>
          <a:lstStyle/>
          <a:p>
            <a:r>
              <a:rPr lang="en-US" b="1" dirty="0"/>
              <a:t>Potential</a:t>
            </a:r>
          </a:p>
        </p:txBody>
      </p:sp>
      <p:pic>
        <p:nvPicPr>
          <p:cNvPr id="8" name="Content Placeholder 7" descr="Firehose.jpg"/>
          <p:cNvPicPr>
            <a:picLocks noGrp="1" noChangeAspect="1"/>
          </p:cNvPicPr>
          <p:nvPr>
            <p:ph sz="quarter" idx="4"/>
          </p:nvPr>
        </p:nvPicPr>
        <p:blipFill>
          <a:blip r:embed="rId3">
            <a:extLst>
              <a:ext uri="{28A0092B-C50C-407E-A947-70E740481C1C}">
                <a14:useLocalDpi xmlns:a14="http://schemas.microsoft.com/office/drawing/2010/main" val="0"/>
              </a:ext>
            </a:extLst>
          </a:blip>
          <a:srcRect t="-39338" b="-39338"/>
          <a:stretch>
            <a:fillRect/>
          </a:stretch>
        </p:blipFill>
        <p:spPr/>
      </p:pic>
    </p:spTree>
    <p:extLst>
      <p:ext uri="{BB962C8B-B14F-4D97-AF65-F5344CB8AC3E}">
        <p14:creationId xmlns:p14="http://schemas.microsoft.com/office/powerpoint/2010/main" val="2453522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Vs-of-big-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617464"/>
          </a:xfrm>
          <a:prstGeom prst="rect">
            <a:avLst/>
          </a:prstGeom>
        </p:spPr>
      </p:pic>
    </p:spTree>
    <p:extLst>
      <p:ext uri="{BB962C8B-B14F-4D97-AF65-F5344CB8AC3E}">
        <p14:creationId xmlns:p14="http://schemas.microsoft.com/office/powerpoint/2010/main" val="924260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2E04-E839-439B-B963-2F3BAD60AC69}"/>
              </a:ext>
            </a:extLst>
          </p:cNvPr>
          <p:cNvSpPr>
            <a:spLocks noGrp="1"/>
          </p:cNvSpPr>
          <p:nvPr>
            <p:ph type="title"/>
          </p:nvPr>
        </p:nvSpPr>
        <p:spPr>
          <a:xfrm>
            <a:off x="1040524" y="1055659"/>
            <a:ext cx="7835462" cy="723955"/>
          </a:xfrm>
        </p:spPr>
        <p:txBody>
          <a:bodyPr/>
          <a:lstStyle/>
          <a:p>
            <a:pPr algn="l"/>
            <a:r>
              <a:rPr lang="en-US" dirty="0"/>
              <a:t>Big Data in the real world</a:t>
            </a:r>
          </a:p>
        </p:txBody>
      </p:sp>
      <p:sp>
        <p:nvSpPr>
          <p:cNvPr id="3" name="Content Placeholder 2">
            <a:extLst>
              <a:ext uri="{FF2B5EF4-FFF2-40B4-BE49-F238E27FC236}">
                <a16:creationId xmlns:a16="http://schemas.microsoft.com/office/drawing/2014/main" id="{06E455B1-BE31-4037-A753-101C0EFDA274}"/>
              </a:ext>
            </a:extLst>
          </p:cNvPr>
          <p:cNvSpPr>
            <a:spLocks noGrp="1"/>
          </p:cNvSpPr>
          <p:nvPr>
            <p:ph idx="1"/>
          </p:nvPr>
        </p:nvSpPr>
        <p:spPr>
          <a:xfrm>
            <a:off x="1040524" y="2159876"/>
            <a:ext cx="7646276" cy="3966287"/>
          </a:xfrm>
        </p:spPr>
        <p:txBody>
          <a:bodyPr/>
          <a:lstStyle/>
          <a:p>
            <a:pPr marL="514350" indent="-514350">
              <a:buFont typeface="+mj-lt"/>
              <a:buAutoNum type="arabicPeriod"/>
            </a:pPr>
            <a:r>
              <a:rPr lang="en-US" dirty="0"/>
              <a:t>Indicators of rising real estate values: New Starbucks, grocers, restaurants, bars</a:t>
            </a:r>
          </a:p>
          <a:p>
            <a:pPr marL="514350" indent="-514350">
              <a:buFont typeface="+mj-lt"/>
              <a:buAutoNum type="arabicPeriod"/>
            </a:pPr>
            <a:r>
              <a:rPr lang="en-US" dirty="0"/>
              <a:t>Target mailing baby product-related coupons to a 15-year-old shopper who had not told anyone she was pregnant</a:t>
            </a:r>
          </a:p>
        </p:txBody>
      </p:sp>
    </p:spTree>
    <p:extLst>
      <p:ext uri="{BB962C8B-B14F-4D97-AF65-F5344CB8AC3E}">
        <p14:creationId xmlns:p14="http://schemas.microsoft.com/office/powerpoint/2010/main" val="1433009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B9CF-4F77-4EA6-8D95-965813483F40}"/>
              </a:ext>
            </a:extLst>
          </p:cNvPr>
          <p:cNvSpPr>
            <a:spLocks noGrp="1"/>
          </p:cNvSpPr>
          <p:nvPr>
            <p:ph type="title"/>
          </p:nvPr>
        </p:nvSpPr>
        <p:spPr>
          <a:xfrm>
            <a:off x="851337" y="1252100"/>
            <a:ext cx="8032531" cy="1143000"/>
          </a:xfrm>
        </p:spPr>
        <p:txBody>
          <a:bodyPr/>
          <a:lstStyle/>
          <a:p>
            <a:pPr algn="l"/>
            <a:r>
              <a:rPr lang="en-US" dirty="0"/>
              <a:t>What Big Data knows about you</a:t>
            </a:r>
          </a:p>
        </p:txBody>
      </p:sp>
      <p:sp>
        <p:nvSpPr>
          <p:cNvPr id="3" name="Content Placeholder 2">
            <a:extLst>
              <a:ext uri="{FF2B5EF4-FFF2-40B4-BE49-F238E27FC236}">
                <a16:creationId xmlns:a16="http://schemas.microsoft.com/office/drawing/2014/main" id="{03A6968B-2B75-4CFE-A9DD-6A33597BEE34}"/>
              </a:ext>
            </a:extLst>
          </p:cNvPr>
          <p:cNvSpPr>
            <a:spLocks noGrp="1"/>
          </p:cNvSpPr>
          <p:nvPr>
            <p:ph idx="1"/>
          </p:nvPr>
        </p:nvSpPr>
        <p:spPr>
          <a:xfrm>
            <a:off x="851338" y="2601310"/>
            <a:ext cx="7835462" cy="3524853"/>
          </a:xfrm>
        </p:spPr>
        <p:txBody>
          <a:bodyPr/>
          <a:lstStyle/>
          <a:p>
            <a:pPr marL="0" indent="0" algn="ctr">
              <a:buNone/>
            </a:pPr>
            <a:r>
              <a:rPr lang="en-US" sz="4000" dirty="0"/>
              <a:t>Whether or not you brushed your teeth and filled your car with gas before going to Starbuck’s to get that tall skinny latte while wearing your </a:t>
            </a:r>
            <a:r>
              <a:rPr lang="en-US" sz="4000" dirty="0" err="1"/>
              <a:t>SweatyBetty</a:t>
            </a:r>
            <a:r>
              <a:rPr lang="en-US" sz="4000"/>
              <a:t> yoga pants. </a:t>
            </a:r>
          </a:p>
        </p:txBody>
      </p:sp>
    </p:spTree>
    <p:extLst>
      <p:ext uri="{BB962C8B-B14F-4D97-AF65-F5344CB8AC3E}">
        <p14:creationId xmlns:p14="http://schemas.microsoft.com/office/powerpoint/2010/main" val="3462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1DA3-1AB5-4837-91D8-7F682C9304B0}"/>
              </a:ext>
            </a:extLst>
          </p:cNvPr>
          <p:cNvSpPr>
            <a:spLocks noGrp="1"/>
          </p:cNvSpPr>
          <p:nvPr>
            <p:ph type="title"/>
          </p:nvPr>
        </p:nvSpPr>
        <p:spPr>
          <a:xfrm>
            <a:off x="1087820" y="1119352"/>
            <a:ext cx="7598979" cy="740978"/>
          </a:xfrm>
        </p:spPr>
        <p:txBody>
          <a:bodyPr/>
          <a:lstStyle/>
          <a:p>
            <a:pPr algn="l"/>
            <a:r>
              <a:rPr lang="en-US"/>
              <a:t>Big Data in the Health Care</a:t>
            </a:r>
          </a:p>
        </p:txBody>
      </p:sp>
      <p:sp>
        <p:nvSpPr>
          <p:cNvPr id="3" name="Content Placeholder 2">
            <a:extLst>
              <a:ext uri="{FF2B5EF4-FFF2-40B4-BE49-F238E27FC236}">
                <a16:creationId xmlns:a16="http://schemas.microsoft.com/office/drawing/2014/main" id="{462FA207-2E42-4814-A700-EA7D581783B0}"/>
              </a:ext>
            </a:extLst>
          </p:cNvPr>
          <p:cNvSpPr>
            <a:spLocks noGrp="1"/>
          </p:cNvSpPr>
          <p:nvPr>
            <p:ph idx="1"/>
          </p:nvPr>
        </p:nvSpPr>
        <p:spPr>
          <a:xfrm>
            <a:off x="1213944" y="2017986"/>
            <a:ext cx="7472855" cy="4108177"/>
          </a:xfrm>
        </p:spPr>
        <p:txBody>
          <a:bodyPr/>
          <a:lstStyle/>
          <a:p>
            <a:endParaRPr lang="en-US" sz="2800"/>
          </a:p>
          <a:p>
            <a:r>
              <a:rPr lang="en-US" sz="2800"/>
              <a:t>Google’s algorithm can tell if someone is at risk for a heart attack or stroke just by looking at their eyes – with 70% accuracy.</a:t>
            </a:r>
          </a:p>
          <a:p>
            <a:r>
              <a:rPr lang="en-US" sz="2800"/>
              <a:t>AI can determine an individual’s end of life –90% of the time.</a:t>
            </a:r>
          </a:p>
        </p:txBody>
      </p:sp>
    </p:spTree>
    <p:extLst>
      <p:ext uri="{BB962C8B-B14F-4D97-AF65-F5344CB8AC3E}">
        <p14:creationId xmlns:p14="http://schemas.microsoft.com/office/powerpoint/2010/main" val="460470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F613-79ED-4B64-9D8E-6B70F38A8D91}"/>
              </a:ext>
            </a:extLst>
          </p:cNvPr>
          <p:cNvSpPr>
            <a:spLocks noGrp="1"/>
          </p:cNvSpPr>
          <p:nvPr>
            <p:ph type="ctrTitle"/>
          </p:nvPr>
        </p:nvSpPr>
        <p:spPr>
          <a:xfrm>
            <a:off x="785813" y="1101725"/>
            <a:ext cx="7772400" cy="1470025"/>
          </a:xfrm>
        </p:spPr>
        <p:txBody>
          <a:bodyPr/>
          <a:lstStyle/>
          <a:p>
            <a:r>
              <a:rPr lang="en-US"/>
              <a:t>Big Data and common sense</a:t>
            </a:r>
          </a:p>
        </p:txBody>
      </p:sp>
      <p:sp>
        <p:nvSpPr>
          <p:cNvPr id="3" name="Content Placeholder 2">
            <a:extLst>
              <a:ext uri="{FF2B5EF4-FFF2-40B4-BE49-F238E27FC236}">
                <a16:creationId xmlns:a16="http://schemas.microsoft.com/office/drawing/2014/main" id="{572C6DCF-4717-4EFC-9CBC-64C5794005C2}"/>
              </a:ext>
            </a:extLst>
          </p:cNvPr>
          <p:cNvSpPr>
            <a:spLocks noGrp="1"/>
          </p:cNvSpPr>
          <p:nvPr>
            <p:ph type="subTitle" idx="1"/>
          </p:nvPr>
        </p:nvSpPr>
        <p:spPr>
          <a:xfrm>
            <a:off x="1371600" y="2043113"/>
            <a:ext cx="6400800" cy="3595687"/>
          </a:xfrm>
        </p:spPr>
        <p:txBody>
          <a:bodyPr/>
          <a:lstStyle/>
          <a:p>
            <a:r>
              <a:rPr lang="en-US" sz="2400"/>
              <a:t>Zip code continues to be key indicator of health.</a:t>
            </a:r>
          </a:p>
          <a:p>
            <a:r>
              <a:rPr lang="en-US" sz="2400"/>
              <a:t>EHR – a treasure trove of date for Nursing to mine </a:t>
            </a:r>
          </a:p>
          <a:p>
            <a:pPr lvl="2" indent="-342900"/>
            <a:r>
              <a:rPr lang="en-US"/>
              <a:t>Mining the EHR requires “law library” skills. You don’t have to know it all. You just have to know how to find what you need it when you need it. </a:t>
            </a:r>
          </a:p>
          <a:p>
            <a:pPr lvl="2" indent="-342900"/>
            <a:r>
              <a:rPr lang="en-US"/>
              <a:t>CNIOs need a doctorate to harvest and analyze Big Data accurately. (AMIA 2014)</a:t>
            </a:r>
          </a:p>
        </p:txBody>
      </p:sp>
    </p:spTree>
    <p:extLst>
      <p:ext uri="{BB962C8B-B14F-4D97-AF65-F5344CB8AC3E}">
        <p14:creationId xmlns:p14="http://schemas.microsoft.com/office/powerpoint/2010/main" val="98601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0CD4-CAEC-334C-8F30-EB3D0C69C578}"/>
              </a:ext>
            </a:extLst>
          </p:cNvPr>
          <p:cNvSpPr>
            <a:spLocks noGrp="1"/>
          </p:cNvSpPr>
          <p:nvPr>
            <p:ph type="title"/>
          </p:nvPr>
        </p:nvSpPr>
        <p:spPr/>
        <p:txBody>
          <a:bodyPr/>
          <a:lstStyle/>
          <a:p>
            <a:r>
              <a:rPr lang="en-US" dirty="0"/>
              <a:t>Emory’s SON Center for Data Science called </a:t>
            </a:r>
            <a:r>
              <a:rPr lang="en-US" b="1" dirty="0" err="1"/>
              <a:t>NeLL</a:t>
            </a:r>
            <a:endParaRPr lang="en-US" b="1" dirty="0"/>
          </a:p>
        </p:txBody>
      </p:sp>
      <p:sp>
        <p:nvSpPr>
          <p:cNvPr id="3" name="Content Placeholder 2">
            <a:extLst>
              <a:ext uri="{FF2B5EF4-FFF2-40B4-BE49-F238E27FC236}">
                <a16:creationId xmlns:a16="http://schemas.microsoft.com/office/drawing/2014/main" id="{D6A46614-B1AC-334A-B74C-BA516ED37B53}"/>
              </a:ext>
            </a:extLst>
          </p:cNvPr>
          <p:cNvSpPr>
            <a:spLocks noGrp="1"/>
          </p:cNvSpPr>
          <p:nvPr>
            <p:ph idx="1"/>
          </p:nvPr>
        </p:nvSpPr>
        <p:spPr>
          <a:xfrm>
            <a:off x="457200" y="1600200"/>
            <a:ext cx="8229600" cy="4525963"/>
          </a:xfrm>
        </p:spPr>
        <p:txBody>
          <a:bodyPr/>
          <a:lstStyle/>
          <a:p>
            <a:endParaRPr lang="en-US" dirty="0"/>
          </a:p>
          <a:p>
            <a:endParaRPr lang="en-US" dirty="0"/>
          </a:p>
          <a:p>
            <a:endParaRPr lang="en-US" dirty="0"/>
          </a:p>
          <a:p>
            <a:endParaRPr lang="en-US" dirty="0"/>
          </a:p>
          <a:p>
            <a:endParaRPr lang="en-US" dirty="0"/>
          </a:p>
        </p:txBody>
      </p:sp>
      <p:sp>
        <p:nvSpPr>
          <p:cNvPr id="12" name="Rectangle 9">
            <a:extLst>
              <a:ext uri="{FF2B5EF4-FFF2-40B4-BE49-F238E27FC236}">
                <a16:creationId xmlns:a16="http://schemas.microsoft.com/office/drawing/2014/main" id="{6D1E698D-E1DE-274F-B97A-2131141D91B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333333"/>
                </a:solidFill>
                <a:effectLst/>
                <a:latin typeface="wf_segoe-ui_normal"/>
              </a:rPr>
              <a:t>Re: IRB Submission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E8B6F78F-266A-1B4A-894A-501C38D35EF4}"/>
              </a:ext>
            </a:extLst>
          </p:cNvPr>
          <p:cNvSpPr>
            <a:spLocks noChangeArrowheads="1"/>
          </p:cNvSpPr>
          <p:nvPr/>
        </p:nvSpPr>
        <p:spPr bwMode="auto">
          <a:xfrm>
            <a:off x="1325880" y="1523176"/>
            <a:ext cx="6812280"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wf_segoe-ui_normal"/>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121"/>
                </a:solidFill>
                <a:effectLst/>
                <a:latin typeface="Calibri" panose="020F0502020204030204" pitchFamily="34" charset="0"/>
              </a:rPr>
              <a:t> </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Nell Hodgson Woodruff School of Nursing Center for Data Science by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212121"/>
                </a:solidFill>
                <a:effectLst/>
                <a:latin typeface="Arial" panose="020B0604020202020204" pitchFamily="34" charset="0"/>
                <a:cs typeface="Arial" panose="020B0604020202020204" pitchFamily="34" charset="0"/>
              </a:rPr>
              <a:t>NeLL</a:t>
            </a: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 contains </a:t>
            </a:r>
            <a:r>
              <a:rPr kumimoji="0" lang="en-US" altLang="en-US" sz="1600" b="1" u="none" strike="noStrike" cap="none" normalizeH="0" dirty="0">
                <a:ln>
                  <a:noFill/>
                </a:ln>
                <a:solidFill>
                  <a:srgbClr val="212121"/>
                </a:solidFill>
                <a:effectLst/>
                <a:latin typeface="Arial" panose="020B0604020202020204" pitchFamily="34" charset="0"/>
                <a:cs typeface="Arial" panose="020B0604020202020204" pitchFamily="34" charset="0"/>
              </a:rPr>
              <a:t>811,771,561</a:t>
            </a: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 unique</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electronic records from </a:t>
            </a:r>
            <a:r>
              <a:rPr kumimoji="0" lang="en-US" altLang="en-US" sz="1600" b="1" i="0" u="none" strike="noStrike" cap="none" normalizeH="0" baseline="0" dirty="0">
                <a:ln>
                  <a:noFill/>
                </a:ln>
                <a:solidFill>
                  <a:srgbClr val="212121"/>
                </a:solidFill>
                <a:effectLst/>
                <a:latin typeface="Arial" panose="020B0604020202020204" pitchFamily="34" charset="0"/>
                <a:cs typeface="Arial" panose="020B0604020202020204" pitchFamily="34" charset="0"/>
              </a:rPr>
              <a:t>1,089,586</a:t>
            </a: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 unique patients, a 17% random sample of all patients seen at Emory Health-</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care (EHC) between </a:t>
            </a:r>
            <a:r>
              <a:rPr kumimoji="0" lang="en-US" altLang="en-US" sz="1600" b="1" i="0" u="none" strike="noStrike" cap="none" normalizeH="0" baseline="0" dirty="0">
                <a:ln>
                  <a:noFill/>
                </a:ln>
                <a:solidFill>
                  <a:srgbClr val="212121"/>
                </a:solidFill>
                <a:effectLst/>
                <a:latin typeface="Arial" panose="020B0604020202020204" pitchFamily="34" charset="0"/>
                <a:cs typeface="Arial" panose="020B0604020202020204" pitchFamily="34" charset="0"/>
              </a:rPr>
              <a:t>2012 and 2019</a:t>
            </a: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   The records were taken from the clinical data warehouse (CDW) and</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de-identified by EHC IT to remove all protected health information. The dataset contains patients’ demographics,</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orders, procedures, diagnoses, laboratory results, medication history, administered medications, physiological</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measurements (e.g., blood pressure, temperature, etc.), and nursing notes.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5502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Example </a:t>
            </a:r>
          </a:p>
        </p:txBody>
      </p:sp>
      <p:pic>
        <p:nvPicPr>
          <p:cNvPr id="4" name="Content Placeholder 3" descr="JBI2014 Title page.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6904" t="47808" r="6870" b="31475"/>
          <a:stretch/>
        </p:blipFill>
        <p:spPr>
          <a:xfrm>
            <a:off x="704633" y="1275479"/>
            <a:ext cx="8373447" cy="1374804"/>
          </a:xfrm>
        </p:spPr>
      </p:pic>
      <p:sp>
        <p:nvSpPr>
          <p:cNvPr id="5" name="TextBox 4"/>
          <p:cNvSpPr txBox="1"/>
          <p:nvPr/>
        </p:nvSpPr>
        <p:spPr>
          <a:xfrm>
            <a:off x="1155027" y="5790488"/>
            <a:ext cx="6833947" cy="369332"/>
          </a:xfrm>
          <a:prstGeom prst="rect">
            <a:avLst/>
          </a:prstGeom>
          <a:noFill/>
        </p:spPr>
        <p:txBody>
          <a:bodyPr wrap="none" rtlCol="0">
            <a:spAutoFit/>
          </a:bodyPr>
          <a:lstStyle/>
          <a:p>
            <a:r>
              <a:rPr lang="ro-RO" u="sng"/>
              <a:t>J Biomed Inform. 2014 Dec;52:199-211. doi: 10.1016/j.jbi.2014.07.001.</a:t>
            </a:r>
            <a:endParaRPr lang="en-US"/>
          </a:p>
        </p:txBody>
      </p:sp>
      <p:sp>
        <p:nvSpPr>
          <p:cNvPr id="6" name="TextBox 5"/>
          <p:cNvSpPr txBox="1"/>
          <p:nvPr/>
        </p:nvSpPr>
        <p:spPr>
          <a:xfrm>
            <a:off x="704633" y="3553519"/>
            <a:ext cx="7734735" cy="646331"/>
          </a:xfrm>
          <a:prstGeom prst="rect">
            <a:avLst/>
          </a:prstGeom>
          <a:noFill/>
        </p:spPr>
        <p:txBody>
          <a:bodyPr wrap="none" rtlCol="0">
            <a:spAutoFit/>
          </a:bodyPr>
          <a:lstStyle/>
          <a:p>
            <a:r>
              <a:rPr lang="en-US"/>
              <a:t>“…tensor factors are reported as phenotype candidates that automatically reveal </a:t>
            </a:r>
          </a:p>
          <a:p>
            <a:r>
              <a:rPr lang="en-US"/>
              <a:t>patient clusters on specific diagnoses and medications.”</a:t>
            </a:r>
          </a:p>
        </p:txBody>
      </p:sp>
      <p:sp>
        <p:nvSpPr>
          <p:cNvPr id="7" name="TextBox 6"/>
          <p:cNvSpPr txBox="1"/>
          <p:nvPr/>
        </p:nvSpPr>
        <p:spPr>
          <a:xfrm>
            <a:off x="1222365" y="4625400"/>
            <a:ext cx="6699270" cy="646331"/>
          </a:xfrm>
          <a:prstGeom prst="rect">
            <a:avLst/>
          </a:prstGeom>
          <a:noFill/>
        </p:spPr>
        <p:txBody>
          <a:bodyPr wrap="none" rtlCol="0">
            <a:spAutoFit/>
          </a:bodyPr>
          <a:lstStyle/>
          <a:p>
            <a:pPr marL="285750" indent="-285750">
              <a:buFont typeface="Arial"/>
              <a:buChar char="•"/>
            </a:pPr>
            <a:r>
              <a:rPr lang="en-US"/>
              <a:t>31 815 patient records over 7 years in the </a:t>
            </a:r>
            <a:r>
              <a:rPr lang="en-US" err="1"/>
              <a:t>Geisinger</a:t>
            </a:r>
            <a:r>
              <a:rPr lang="en-US"/>
              <a:t> Health System</a:t>
            </a:r>
          </a:p>
          <a:p>
            <a:pPr marL="285750" indent="-285750">
              <a:buFont typeface="Arial"/>
              <a:buChar char="•"/>
            </a:pPr>
            <a:r>
              <a:rPr lang="en-US"/>
              <a:t>Heart failure onset prediction study</a:t>
            </a:r>
          </a:p>
        </p:txBody>
      </p:sp>
    </p:spTree>
    <p:extLst>
      <p:ext uri="{BB962C8B-B14F-4D97-AF65-F5344CB8AC3E}">
        <p14:creationId xmlns:p14="http://schemas.microsoft.com/office/powerpoint/2010/main" val="1745162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7055498" y="5872465"/>
            <a:ext cx="1696539"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22" name="Rectangle 21"/>
          <p:cNvSpPr/>
          <p:nvPr/>
        </p:nvSpPr>
        <p:spPr>
          <a:xfrm>
            <a:off x="7054426" y="4397246"/>
            <a:ext cx="1696539"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21" name="Rectangle 20"/>
          <p:cNvSpPr/>
          <p:nvPr/>
        </p:nvSpPr>
        <p:spPr>
          <a:xfrm>
            <a:off x="7056345" y="2587345"/>
            <a:ext cx="1695813" cy="163286"/>
          </a:xfrm>
          <a:prstGeom prst="rect">
            <a:avLst/>
          </a:prstGeom>
          <a:solidFill>
            <a:srgbClr val="014A93"/>
          </a:solidFill>
          <a:ln>
            <a:solidFill>
              <a:srgbClr val="014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20" name="Rectangle 19"/>
          <p:cNvSpPr/>
          <p:nvPr/>
        </p:nvSpPr>
        <p:spPr>
          <a:xfrm>
            <a:off x="7060454" y="883823"/>
            <a:ext cx="1689279"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14" name="Rectangle 13"/>
          <p:cNvSpPr/>
          <p:nvPr/>
        </p:nvSpPr>
        <p:spPr>
          <a:xfrm>
            <a:off x="451895" y="2675647"/>
            <a:ext cx="2528389"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13" name="Rectangle 12"/>
          <p:cNvSpPr/>
          <p:nvPr/>
        </p:nvSpPr>
        <p:spPr>
          <a:xfrm>
            <a:off x="450705" y="883823"/>
            <a:ext cx="2527663"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5"/>
          </a:p>
        </p:txBody>
      </p:sp>
      <p:sp>
        <p:nvSpPr>
          <p:cNvPr id="12" name="Rectangle 11"/>
          <p:cNvSpPr/>
          <p:nvPr/>
        </p:nvSpPr>
        <p:spPr>
          <a:xfrm>
            <a:off x="448154" y="130678"/>
            <a:ext cx="8301608" cy="629252"/>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7" name="TextBox 6"/>
          <p:cNvSpPr txBox="1"/>
          <p:nvPr/>
        </p:nvSpPr>
        <p:spPr>
          <a:xfrm>
            <a:off x="979714" y="211011"/>
            <a:ext cx="7588829" cy="526619"/>
          </a:xfrm>
          <a:prstGeom prst="rect">
            <a:avLst/>
          </a:prstGeom>
          <a:noFill/>
        </p:spPr>
        <p:txBody>
          <a:bodyPr wrap="square" rtlCol="0">
            <a:spAutoFit/>
          </a:bodyPr>
          <a:lstStyle/>
          <a:p>
            <a:pPr algn="ctr"/>
            <a:r>
              <a:rPr lang="en-US" sz="1715" b="1">
                <a:solidFill>
                  <a:schemeClr val="bg1"/>
                </a:solidFill>
                <a:latin typeface="Arial" charset="0"/>
                <a:ea typeface="Arial" charset="0"/>
                <a:cs typeface="Arial" charset="0"/>
              </a:rPr>
              <a:t>Making Use of Electronic Health Record Data for Nursing Research </a:t>
            </a:r>
          </a:p>
          <a:p>
            <a:pPr algn="ctr"/>
            <a:r>
              <a:rPr lang="en-US" sz="1107" b="1">
                <a:solidFill>
                  <a:schemeClr val="bg1"/>
                </a:solidFill>
              </a:rPr>
              <a:t>Mengtian Jin, Emory University; Andi Plotsky, MSPH, Emory University</a:t>
            </a:r>
          </a:p>
        </p:txBody>
      </p:sp>
      <p:sp>
        <p:nvSpPr>
          <p:cNvPr id="8" name="TextBox 7"/>
          <p:cNvSpPr txBox="1"/>
          <p:nvPr/>
        </p:nvSpPr>
        <p:spPr>
          <a:xfrm>
            <a:off x="451556" y="883823"/>
            <a:ext cx="2527663" cy="1663853"/>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Background</a:t>
            </a:r>
          </a:p>
          <a:p>
            <a:endParaRPr lang="en-US" sz="287"/>
          </a:p>
          <a:p>
            <a:r>
              <a:rPr lang="en-US" sz="572" b="1">
                <a:latin typeface="Arial" panose="020B0604020202020204" pitchFamily="34" charset="0"/>
                <a:cs typeface="Arial" panose="020B0604020202020204" pitchFamily="34" charset="0"/>
              </a:rPr>
              <a:t>       </a:t>
            </a:r>
          </a:p>
          <a:p>
            <a:r>
              <a:rPr lang="en-US" sz="572" b="1">
                <a:latin typeface="Arial" panose="020B0604020202020204" pitchFamily="34" charset="0"/>
                <a:cs typeface="Arial" panose="020B0604020202020204" pitchFamily="34" charset="0"/>
              </a:rPr>
              <a:t>      </a:t>
            </a:r>
            <a:r>
              <a:rPr lang="en-US" sz="607" b="1">
                <a:latin typeface="Arial" panose="020B0604020202020204" pitchFamily="34" charset="0"/>
                <a:cs typeface="Arial" panose="020B0604020202020204" pitchFamily="34" charset="0"/>
              </a:rPr>
              <a:t>The power of data to affect policy is increasingly being used in numerous fields. Emory Healthcare’s electronic health record (EHR) data warehouse has sufficient data for nurses and other researchers to examine hospital procedures and outcomes in order to affect policy. However, until now, there has been a lack of easy-to-use data exploration tools for nurses to use for this purpose. Students and researchers need these tools to facilitate examination of the data and hypothesis development.  </a:t>
            </a:r>
          </a:p>
          <a:p>
            <a:endParaRPr lang="en-US" sz="607" b="1">
              <a:latin typeface="Arial" panose="020B0604020202020204" pitchFamily="34" charset="0"/>
              <a:cs typeface="Arial" panose="020B0604020202020204" pitchFamily="34" charset="0"/>
            </a:endParaRPr>
          </a:p>
          <a:p>
            <a:r>
              <a:rPr lang="en-US" sz="607" b="1">
                <a:latin typeface="Arial" panose="020B0604020202020204" pitchFamily="34" charset="0"/>
                <a:cs typeface="Arial" panose="020B0604020202020204" pitchFamily="34" charset="0"/>
              </a:rPr>
              <a:t>      The Nell Hodgson Woodruff School of Nursing of Emory University created the Center for Nursing Data Health eRecord (CeNDHeR) dataset extracted from the EHR data warehouse in order to test the use of EHR data for nurses.</a:t>
            </a:r>
          </a:p>
          <a:p>
            <a:endParaRPr lang="en-US" sz="568" b="1"/>
          </a:p>
        </p:txBody>
      </p:sp>
      <p:sp>
        <p:nvSpPr>
          <p:cNvPr id="9" name="TextBox 8"/>
          <p:cNvSpPr txBox="1"/>
          <p:nvPr/>
        </p:nvSpPr>
        <p:spPr>
          <a:xfrm>
            <a:off x="449663" y="2675647"/>
            <a:ext cx="2528389" cy="1119665"/>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Objectives</a:t>
            </a:r>
            <a:endParaRPr lang="en-US" sz="893">
              <a:solidFill>
                <a:schemeClr val="bg1"/>
              </a:solidFill>
            </a:endParaRPr>
          </a:p>
          <a:p>
            <a:pPr algn="ctr"/>
            <a:endParaRPr lang="en-US" sz="319" b="1"/>
          </a:p>
          <a:p>
            <a:pPr marL="56835" indent="-56835">
              <a:buFont typeface="Arial" panose="020B0604020202020204" pitchFamily="34" charset="0"/>
              <a:buChar char="•"/>
            </a:pPr>
            <a:r>
              <a:rPr lang="en-US" sz="607" b="1">
                <a:latin typeface="Arial" charset="0"/>
                <a:ea typeface="Arial" charset="0"/>
                <a:cs typeface="Arial" charset="0"/>
              </a:rPr>
              <a:t>Test the efficacy of the CeNDHeR Oracle database for the purpose of nursing research</a:t>
            </a:r>
          </a:p>
          <a:p>
            <a:pPr marL="82098" indent="-82098">
              <a:buFont typeface="Arial" panose="020B0604020202020204" pitchFamily="34" charset="0"/>
              <a:buChar char="•"/>
            </a:pPr>
            <a:r>
              <a:rPr lang="en-US" sz="607" b="1">
                <a:latin typeface="Arial" charset="0"/>
                <a:ea typeface="Arial" charset="0"/>
                <a:cs typeface="Arial" charset="0"/>
              </a:rPr>
              <a:t>Build a functional interface which has the following features:</a:t>
            </a:r>
          </a:p>
          <a:p>
            <a:pPr marL="208394" lvl="1" indent="-56835">
              <a:buFont typeface="Arial" panose="020B0604020202020204" pitchFamily="34" charset="0"/>
              <a:buChar char="•"/>
            </a:pPr>
            <a:r>
              <a:rPr lang="en-US" sz="607" b="1">
                <a:latin typeface="Arial" charset="0"/>
                <a:ea typeface="Arial" charset="0"/>
                <a:cs typeface="Arial" charset="0"/>
              </a:rPr>
              <a:t>Easy to use;</a:t>
            </a:r>
          </a:p>
          <a:p>
            <a:pPr marL="208394" lvl="1" indent="-56835">
              <a:buFont typeface="Arial" panose="020B0604020202020204" pitchFamily="34" charset="0"/>
              <a:buChar char="•"/>
            </a:pPr>
            <a:r>
              <a:rPr lang="en-US" sz="607" b="1">
                <a:latin typeface="Arial" charset="0"/>
                <a:ea typeface="Arial" charset="0"/>
                <a:cs typeface="Arial" charset="0"/>
              </a:rPr>
              <a:t>Flexible and comprehensive such that it is usable for almost any possible question (“use case”);</a:t>
            </a:r>
          </a:p>
          <a:p>
            <a:pPr marL="208394" lvl="1" indent="-56835">
              <a:buFont typeface="Arial" panose="020B0604020202020204" pitchFamily="34" charset="0"/>
              <a:buChar char="•"/>
            </a:pPr>
            <a:r>
              <a:rPr lang="en-US" sz="607" b="1">
                <a:latin typeface="Arial" charset="0"/>
                <a:ea typeface="Arial" charset="0"/>
                <a:cs typeface="Arial" charset="0"/>
              </a:rPr>
              <a:t>Fast speed and return accurate results;</a:t>
            </a:r>
          </a:p>
          <a:p>
            <a:pPr marL="208394" lvl="1" indent="-56835">
              <a:buFont typeface="Arial" panose="020B0604020202020204" pitchFamily="34" charset="0"/>
              <a:buChar char="•"/>
            </a:pPr>
            <a:r>
              <a:rPr lang="en-US" sz="607" b="1">
                <a:latin typeface="Arial" charset="0"/>
                <a:ea typeface="Arial" charset="0"/>
                <a:cs typeface="Arial" charset="0"/>
              </a:rPr>
              <a:t>Security preventing users from downloading entire database.</a:t>
            </a:r>
            <a:endParaRPr lang="en-US" sz="607"/>
          </a:p>
        </p:txBody>
      </p:sp>
      <p:sp>
        <p:nvSpPr>
          <p:cNvPr id="15" name="Rectangle 14"/>
          <p:cNvSpPr/>
          <p:nvPr/>
        </p:nvSpPr>
        <p:spPr>
          <a:xfrm>
            <a:off x="452531" y="3857503"/>
            <a:ext cx="2528389"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11" name="TextBox 10"/>
          <p:cNvSpPr txBox="1"/>
          <p:nvPr/>
        </p:nvSpPr>
        <p:spPr>
          <a:xfrm>
            <a:off x="450550" y="3857508"/>
            <a:ext cx="2528389" cy="2378472"/>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Methodology</a:t>
            </a:r>
          </a:p>
          <a:p>
            <a:pPr algn="ctr"/>
            <a:endParaRPr lang="en-US" sz="607">
              <a:latin typeface="Arial" charset="0"/>
              <a:ea typeface="Arial" charset="0"/>
              <a:cs typeface="Arial" charset="0"/>
            </a:endParaRPr>
          </a:p>
          <a:p>
            <a:pPr marL="56835" indent="-56835">
              <a:buFont typeface="Arial" panose="020B0604020202020204" pitchFamily="34" charset="0"/>
              <a:buChar char="•"/>
            </a:pPr>
            <a:r>
              <a:rPr lang="en-US" sz="607" b="1">
                <a:latin typeface="Arial" charset="0"/>
                <a:ea typeface="Arial" charset="0"/>
                <a:cs typeface="Arial" charset="0"/>
              </a:rPr>
              <a:t>CeNDHeR Database: Oracle database of 20,000 randomly selected patients at Emory Healthcare (2012-2014). All private health information was removed in compliance with HIPAA requirements before we received the data.</a:t>
            </a:r>
          </a:p>
          <a:p>
            <a:pPr marL="208394" lvl="1" indent="-56835">
              <a:buFont typeface="Arial" panose="020B0604020202020204" pitchFamily="34" charset="0"/>
              <a:buChar char="•"/>
            </a:pPr>
            <a:r>
              <a:rPr lang="en-US" sz="607" b="1">
                <a:latin typeface="Arial" charset="0"/>
                <a:ea typeface="Arial" charset="0"/>
                <a:cs typeface="Arial" charset="0"/>
              </a:rPr>
              <a:t>Tables included in the database:</a:t>
            </a:r>
          </a:p>
          <a:p>
            <a:pPr marL="56835" indent="-56835">
              <a:buFont typeface="Arial" panose="020B0604020202020204" pitchFamily="34" charset="0"/>
              <a:buChar char="•"/>
            </a:pPr>
            <a:endParaRPr lang="en-US" sz="607" b="1">
              <a:latin typeface="Arial" charset="0"/>
              <a:ea typeface="Arial" charset="0"/>
              <a:cs typeface="Arial" charset="0"/>
            </a:endParaRPr>
          </a:p>
          <a:p>
            <a:pPr marL="56835" indent="-56835">
              <a:buFont typeface="Arial" panose="020B0604020202020204" pitchFamily="34" charset="0"/>
              <a:buChar char="•"/>
            </a:pPr>
            <a:endParaRPr lang="en-US" sz="607" b="1">
              <a:latin typeface="Arial" charset="0"/>
              <a:ea typeface="Arial" charset="0"/>
              <a:cs typeface="Arial" charset="0"/>
            </a:endParaRPr>
          </a:p>
          <a:p>
            <a:pPr marL="56835" indent="-56835">
              <a:buFont typeface="Arial" panose="020B0604020202020204" pitchFamily="34" charset="0"/>
              <a:buChar char="•"/>
            </a:pPr>
            <a:endParaRPr lang="en-US" sz="607" b="1">
              <a:latin typeface="Arial" charset="0"/>
              <a:ea typeface="Arial" charset="0"/>
              <a:cs typeface="Arial" charset="0"/>
            </a:endParaRPr>
          </a:p>
          <a:p>
            <a:pPr marL="56835" indent="-56835">
              <a:buFont typeface="Arial" panose="020B0604020202020204" pitchFamily="34" charset="0"/>
              <a:buChar char="•"/>
            </a:pPr>
            <a:endParaRPr lang="en-US" sz="607" b="1">
              <a:latin typeface="Arial" charset="0"/>
              <a:ea typeface="Arial" charset="0"/>
              <a:cs typeface="Arial" charset="0"/>
            </a:endParaRPr>
          </a:p>
          <a:p>
            <a:pPr marL="56835" indent="-56835">
              <a:buFont typeface="Arial" panose="020B0604020202020204" pitchFamily="34" charset="0"/>
              <a:buChar char="•"/>
            </a:pPr>
            <a:endParaRPr lang="en-US" sz="607" b="1">
              <a:latin typeface="Arial" charset="0"/>
              <a:ea typeface="Arial" charset="0"/>
              <a:cs typeface="Arial" charset="0"/>
            </a:endParaRPr>
          </a:p>
          <a:p>
            <a:pPr marL="56835" indent="-56835">
              <a:buFont typeface="Arial" panose="020B0604020202020204" pitchFamily="34" charset="0"/>
              <a:buChar char="•"/>
            </a:pPr>
            <a:r>
              <a:rPr lang="en-US" sz="607" b="1">
                <a:latin typeface="Arial" charset="0"/>
                <a:ea typeface="Arial" charset="0"/>
                <a:cs typeface="Arial" charset="0"/>
              </a:rPr>
              <a:t>Data were stored on Amazon Web Services (AWS) cloud.</a:t>
            </a:r>
          </a:p>
          <a:p>
            <a:pPr marL="56835" indent="-56835">
              <a:buFont typeface="Arial" panose="020B0604020202020204" pitchFamily="34" charset="0"/>
              <a:buChar char="•"/>
            </a:pPr>
            <a:r>
              <a:rPr lang="en-US" sz="607" b="1">
                <a:latin typeface="Arial" charset="0"/>
                <a:ea typeface="Arial" charset="0"/>
                <a:cs typeface="Arial" charset="0"/>
              </a:rPr>
              <a:t>Used SQL to clean, explore and manipulate the data within the Oracle database.</a:t>
            </a:r>
          </a:p>
          <a:p>
            <a:pPr marL="56835" indent="-56835">
              <a:buFont typeface="Arial" panose="020B0604020202020204" pitchFamily="34" charset="0"/>
              <a:buChar char="•"/>
            </a:pPr>
            <a:r>
              <a:rPr lang="en-US" sz="607" b="1">
                <a:latin typeface="Arial" charset="0"/>
                <a:ea typeface="Arial" charset="0"/>
                <a:cs typeface="Arial" charset="0"/>
              </a:rPr>
              <a:t>Used Tableau and Microsoft Access to develop several use cases of visualizing the data.  </a:t>
            </a:r>
          </a:p>
          <a:p>
            <a:pPr marL="56835" indent="-56835">
              <a:buFont typeface="Arial" panose="020B0604020202020204" pitchFamily="34" charset="0"/>
              <a:buChar char="•"/>
            </a:pPr>
            <a:r>
              <a:rPr lang="en-US" sz="607" b="1">
                <a:latin typeface="Arial" charset="0"/>
                <a:ea typeface="Arial" charset="0"/>
                <a:cs typeface="Arial" charset="0"/>
              </a:rPr>
              <a:t>Tested speed and efficacy of:</a:t>
            </a:r>
          </a:p>
          <a:p>
            <a:pPr marL="209039" indent="-56835">
              <a:buFont typeface="Arial" panose="020B0604020202020204" pitchFamily="34" charset="0"/>
              <a:buChar char="•"/>
            </a:pPr>
            <a:r>
              <a:rPr lang="en-US" sz="607" b="1">
                <a:latin typeface="Arial" charset="0"/>
                <a:ea typeface="Arial" charset="0"/>
                <a:cs typeface="Arial" charset="0"/>
              </a:rPr>
              <a:t>Tableau vs Access interfaces</a:t>
            </a:r>
          </a:p>
          <a:p>
            <a:pPr marL="209039" indent="-56835">
              <a:buFont typeface="Arial" panose="020B0604020202020204" pitchFamily="34" charset="0"/>
              <a:buChar char="•"/>
            </a:pPr>
            <a:r>
              <a:rPr lang="en-US" sz="607" b="1">
                <a:latin typeface="Arial" charset="0"/>
                <a:ea typeface="Arial" charset="0"/>
                <a:cs typeface="Arial" charset="0"/>
              </a:rPr>
              <a:t>Emory AWS vs non-Emory AWS</a:t>
            </a:r>
          </a:p>
          <a:p>
            <a:pPr marL="209039" indent="-56835">
              <a:buFont typeface="Arial" panose="020B0604020202020204" pitchFamily="34" charset="0"/>
              <a:buChar char="•"/>
            </a:pPr>
            <a:r>
              <a:rPr lang="en-US" sz="607" b="1">
                <a:latin typeface="Arial" charset="0"/>
                <a:ea typeface="Arial" charset="0"/>
                <a:cs typeface="Arial" charset="0"/>
              </a:rPr>
              <a:t>a direct connection vs extract (Tableau)</a:t>
            </a:r>
          </a:p>
          <a:p>
            <a:pPr marL="209039" indent="-56835">
              <a:buFont typeface="Arial" panose="020B0604020202020204" pitchFamily="34" charset="0"/>
              <a:buChar char="•"/>
            </a:pPr>
            <a:r>
              <a:rPr lang="en-US" sz="607" b="1">
                <a:latin typeface="Arial" charset="0"/>
                <a:ea typeface="Arial" charset="0"/>
                <a:cs typeface="Arial" charset="0"/>
              </a:rPr>
              <a:t>indexed fields vs non-indexed fields.</a:t>
            </a:r>
          </a:p>
          <a:p>
            <a:pPr marL="56835" indent="-56835">
              <a:buFont typeface="Arial" panose="020B0604020202020204" pitchFamily="34" charset="0"/>
              <a:buChar char="•"/>
            </a:pPr>
            <a:r>
              <a:rPr lang="en-US" sz="607" b="1">
                <a:latin typeface="Arial" charset="0"/>
                <a:ea typeface="Arial" charset="0"/>
                <a:cs typeface="Arial" charset="0"/>
              </a:rPr>
              <a:t>Developed a comprehensive data interface in Microsoft Access by VBA and SQL coding.</a:t>
            </a:r>
          </a:p>
        </p:txBody>
      </p:sp>
      <p:sp>
        <p:nvSpPr>
          <p:cNvPr id="16" name="TextBox 15"/>
          <p:cNvSpPr txBox="1"/>
          <p:nvPr/>
        </p:nvSpPr>
        <p:spPr>
          <a:xfrm>
            <a:off x="7054789" y="2583609"/>
            <a:ext cx="1695813" cy="1911357"/>
          </a:xfrm>
          <a:prstGeom prst="rect">
            <a:avLst/>
          </a:prstGeom>
          <a:noFill/>
          <a:ln>
            <a:solidFill>
              <a:schemeClr val="accent1"/>
            </a:solidFill>
          </a:ln>
        </p:spPr>
        <p:txBody>
          <a:bodyPr wrap="square" rtlCol="0">
            <a:spAutoFit/>
          </a:bodyPr>
          <a:lstStyle/>
          <a:p>
            <a:pPr algn="ctr"/>
            <a:r>
              <a:rPr lang="en-US" sz="893" b="1">
                <a:solidFill>
                  <a:schemeClr val="bg1"/>
                </a:solidFill>
                <a:latin typeface="Arial" charset="0"/>
                <a:ea typeface="Arial" charset="0"/>
                <a:cs typeface="Arial" charset="0"/>
              </a:rPr>
              <a:t>Progress to Date</a:t>
            </a:r>
          </a:p>
          <a:p>
            <a:pPr algn="ctr"/>
            <a:endParaRPr lang="en-US" sz="607" b="1">
              <a:latin typeface="Arial" charset="0"/>
              <a:ea typeface="Arial" charset="0"/>
              <a:cs typeface="Arial" charset="0"/>
            </a:endParaRPr>
          </a:p>
          <a:p>
            <a:pPr marL="56835" indent="-56835">
              <a:buFont typeface="Arial" panose="020B0604020202020204" pitchFamily="34" charset="0"/>
              <a:buChar char="•"/>
            </a:pPr>
            <a:r>
              <a:rPr lang="en-US" sz="607" b="1">
                <a:latin typeface="Arial" charset="0"/>
                <a:ea typeface="Arial" charset="0"/>
                <a:cs typeface="Arial" charset="0"/>
              </a:rPr>
              <a:t>Data were partially cleaned. </a:t>
            </a:r>
          </a:p>
          <a:p>
            <a:pPr marL="56835" indent="-56835">
              <a:buFont typeface="Arial" panose="020B0604020202020204" pitchFamily="34" charset="0"/>
              <a:buChar char="•"/>
            </a:pPr>
            <a:r>
              <a:rPr lang="en-US" sz="607" b="1">
                <a:latin typeface="Arial" charset="0"/>
                <a:ea typeface="Arial" charset="0"/>
                <a:cs typeface="Arial" charset="0"/>
              </a:rPr>
              <a:t>5 well-established use cases built in Tableau.</a:t>
            </a:r>
          </a:p>
          <a:p>
            <a:pPr marL="56835" indent="-56835">
              <a:buFont typeface="Arial" panose="020B0604020202020204" pitchFamily="34" charset="0"/>
              <a:buChar char="•"/>
            </a:pPr>
            <a:r>
              <a:rPr lang="en-US" sz="607" b="1">
                <a:latin typeface="Arial" charset="0"/>
                <a:ea typeface="Arial" charset="0"/>
                <a:cs typeface="Arial" charset="0"/>
              </a:rPr>
              <a:t>3 functional use cases developed in ACCESS.</a:t>
            </a:r>
          </a:p>
          <a:p>
            <a:pPr marL="56835" indent="-56835">
              <a:buFont typeface="Arial" panose="020B0604020202020204" pitchFamily="34" charset="0"/>
              <a:buChar char="•"/>
            </a:pPr>
            <a:r>
              <a:rPr lang="en-US" sz="607" b="1">
                <a:latin typeface="Arial" charset="0"/>
                <a:ea typeface="Arial" charset="0"/>
                <a:cs typeface="Arial" charset="0"/>
              </a:rPr>
              <a:t>Generalized forms are in progress:</a:t>
            </a:r>
          </a:p>
          <a:p>
            <a:pPr marL="209039" lvl="1" indent="-56835">
              <a:buFont typeface="Arial" panose="020B0604020202020204" pitchFamily="34" charset="0"/>
              <a:buChar char="•"/>
            </a:pPr>
            <a:r>
              <a:rPr lang="en-US" sz="607" b="1">
                <a:latin typeface="Arial" charset="0"/>
                <a:ea typeface="Arial" charset="0"/>
                <a:cs typeface="Arial" charset="0"/>
              </a:rPr>
              <a:t>Tables and their related fields from the database can be automatically presented after the users click on the use cases of interested;</a:t>
            </a:r>
          </a:p>
          <a:p>
            <a:pPr marL="209039" lvl="1" indent="-56835">
              <a:buFont typeface="Arial" panose="020B0604020202020204" pitchFamily="34" charset="0"/>
              <a:buChar char="•"/>
            </a:pPr>
            <a:r>
              <a:rPr lang="en-US" sz="607" b="1">
                <a:latin typeface="Arial" charset="0"/>
                <a:ea typeface="Arial" charset="0"/>
                <a:cs typeface="Arial" charset="0"/>
              </a:rPr>
              <a:t>Users can build their own use cases from the available tables and fields;</a:t>
            </a:r>
          </a:p>
          <a:p>
            <a:pPr marL="209039" lvl="1" indent="-56835">
              <a:buFont typeface="Arial" panose="020B0604020202020204" pitchFamily="34" charset="0"/>
              <a:buChar char="•"/>
            </a:pPr>
            <a:r>
              <a:rPr lang="en-US" sz="607" b="1">
                <a:latin typeface="Arial" charset="0"/>
                <a:ea typeface="Arial" charset="0"/>
                <a:cs typeface="Arial" charset="0"/>
              </a:rPr>
              <a:t>Users can further drill down through the use cases by adding more criteria or summarizing the data based on different fields.  </a:t>
            </a:r>
          </a:p>
        </p:txBody>
      </p:sp>
      <p:sp>
        <p:nvSpPr>
          <p:cNvPr id="17" name="TextBox 16"/>
          <p:cNvSpPr txBox="1"/>
          <p:nvPr/>
        </p:nvSpPr>
        <p:spPr>
          <a:xfrm>
            <a:off x="7061352" y="883824"/>
            <a:ext cx="1688410" cy="1724511"/>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Challenges</a:t>
            </a:r>
          </a:p>
          <a:p>
            <a:pPr algn="ctr"/>
            <a:endParaRPr lang="en-US" sz="607"/>
          </a:p>
          <a:p>
            <a:pPr marL="82098" indent="-82098">
              <a:buFont typeface="Arial" panose="020B0604020202020204" pitchFamily="34" charset="0"/>
              <a:buChar char="•"/>
            </a:pPr>
            <a:r>
              <a:rPr lang="en-US" sz="607" b="1">
                <a:latin typeface="Arial" charset="0"/>
                <a:ea typeface="Arial" charset="0"/>
                <a:cs typeface="Arial" charset="0"/>
              </a:rPr>
              <a:t>Learning about the US Healthcare System and medical terminologies.</a:t>
            </a:r>
          </a:p>
          <a:p>
            <a:pPr marL="82098" indent="-82098">
              <a:buFont typeface="Arial" panose="020B0604020202020204" pitchFamily="34" charset="0"/>
              <a:buChar char="•"/>
            </a:pPr>
            <a:r>
              <a:rPr lang="en-US" sz="607" b="1">
                <a:latin typeface="Arial" charset="0"/>
                <a:ea typeface="Arial" charset="0"/>
                <a:cs typeface="Arial" charset="0"/>
              </a:rPr>
              <a:t>Speed issues:</a:t>
            </a:r>
          </a:p>
          <a:p>
            <a:pPr marL="209039" lvl="1" indent="-82098">
              <a:buFont typeface="Arial" panose="020B0604020202020204" pitchFamily="34" charset="0"/>
              <a:buChar char="•"/>
            </a:pPr>
            <a:r>
              <a:rPr lang="en-US" sz="607" b="1">
                <a:latin typeface="Arial" charset="0"/>
                <a:ea typeface="Arial" charset="0"/>
                <a:cs typeface="Arial" charset="0"/>
              </a:rPr>
              <a:t>Connecting a desktop Tableau to an Oracle RDS in an Emory AWS caused speeding issues in Tableau</a:t>
            </a:r>
          </a:p>
          <a:p>
            <a:pPr marL="209039" lvl="1" indent="-82098">
              <a:buFont typeface="Arial" panose="020B0604020202020204" pitchFamily="34" charset="0"/>
              <a:buChar char="•"/>
            </a:pPr>
            <a:r>
              <a:rPr lang="en-US" sz="607" b="1">
                <a:latin typeface="Arial" charset="0"/>
                <a:ea typeface="Arial" charset="0"/>
                <a:cs typeface="Arial" charset="0"/>
              </a:rPr>
              <a:t>Complicated subqueries in Access slowed down the searching speed</a:t>
            </a:r>
          </a:p>
          <a:p>
            <a:pPr marL="56835" indent="-56835">
              <a:buFont typeface="Arial" panose="020B0604020202020204" pitchFamily="34" charset="0"/>
              <a:buChar char="•"/>
            </a:pPr>
            <a:r>
              <a:rPr lang="en-US" sz="607" b="1">
                <a:latin typeface="Arial" charset="0"/>
                <a:ea typeface="Arial" charset="0"/>
                <a:cs typeface="Arial" charset="0"/>
              </a:rPr>
              <a:t>Restrictions caused by database normalization rules:</a:t>
            </a:r>
          </a:p>
          <a:p>
            <a:pPr marL="240043" lvl="1" indent="-56835">
              <a:buFont typeface="Arial" panose="020B0604020202020204" pitchFamily="34" charset="0"/>
              <a:buChar char="•"/>
            </a:pPr>
            <a:r>
              <a:rPr lang="en-US" sz="607" b="1">
                <a:latin typeface="Arial" charset="0"/>
                <a:ea typeface="Arial" charset="0"/>
                <a:cs typeface="Arial" charset="0"/>
              </a:rPr>
              <a:t>Increased times of joining tables;</a:t>
            </a:r>
          </a:p>
          <a:p>
            <a:pPr marL="240043" lvl="1" indent="-56835">
              <a:buFont typeface="Arial" panose="020B0604020202020204" pitchFamily="34" charset="0"/>
              <a:buChar char="•"/>
            </a:pPr>
            <a:r>
              <a:rPr lang="en-US" sz="607" b="1">
                <a:latin typeface="Arial" charset="0"/>
                <a:ea typeface="Arial" charset="0"/>
                <a:cs typeface="Arial" charset="0"/>
              </a:rPr>
              <a:t>One to many relationship. </a:t>
            </a:r>
          </a:p>
          <a:p>
            <a:pPr marL="56835" indent="-56835">
              <a:buFont typeface="Arial" panose="020B0604020202020204" pitchFamily="34" charset="0"/>
              <a:buChar char="•"/>
            </a:pPr>
            <a:r>
              <a:rPr lang="en-US" sz="607" b="1">
                <a:latin typeface="Arial" charset="0"/>
                <a:ea typeface="Arial" charset="0"/>
                <a:cs typeface="Arial" charset="0"/>
              </a:rPr>
              <a:t>Missing data.</a:t>
            </a:r>
          </a:p>
          <a:p>
            <a:pPr marL="56835" indent="-56835">
              <a:buFont typeface="Arial" panose="020B0604020202020204" pitchFamily="34" charset="0"/>
              <a:buChar char="•"/>
            </a:pPr>
            <a:r>
              <a:rPr lang="en-US" sz="607" b="1">
                <a:latin typeface="Arial" charset="0"/>
                <a:ea typeface="Arial" charset="0"/>
                <a:cs typeface="Arial" charset="0"/>
              </a:rPr>
              <a:t>Keeping data extracts secure so they can’t be downloaded in their entirety. </a:t>
            </a:r>
          </a:p>
        </p:txBody>
      </p:sp>
      <p:sp>
        <p:nvSpPr>
          <p:cNvPr id="18" name="TextBox 17"/>
          <p:cNvSpPr txBox="1"/>
          <p:nvPr/>
        </p:nvSpPr>
        <p:spPr>
          <a:xfrm>
            <a:off x="7054789" y="4397601"/>
            <a:ext cx="1695813" cy="1788246"/>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Next Steps</a:t>
            </a:r>
          </a:p>
          <a:p>
            <a:endParaRPr lang="en-US" sz="414"/>
          </a:p>
          <a:p>
            <a:pPr marL="56835" indent="-56835">
              <a:buFont typeface="Arial" panose="020B0604020202020204" pitchFamily="34" charset="0"/>
              <a:buChar char="•"/>
            </a:pPr>
            <a:r>
              <a:rPr lang="en-US" sz="607" b="1">
                <a:latin typeface="Arial" charset="0"/>
                <a:ea typeface="Arial" charset="0"/>
                <a:cs typeface="Arial" charset="0"/>
              </a:rPr>
              <a:t>Developed documentation and a user manual for the database.</a:t>
            </a:r>
          </a:p>
          <a:p>
            <a:pPr marL="56835" indent="-56835">
              <a:buFont typeface="Arial" panose="020B0604020202020204" pitchFamily="34" charset="0"/>
              <a:buChar char="•"/>
            </a:pPr>
            <a:r>
              <a:rPr lang="en-US" sz="607" b="1">
                <a:latin typeface="Arial" charset="0"/>
                <a:ea typeface="Arial" charset="0"/>
                <a:cs typeface="Arial" charset="0"/>
              </a:rPr>
              <a:t>Expand the database to 100,000 patients</a:t>
            </a:r>
          </a:p>
          <a:p>
            <a:pPr marL="56835" indent="-56835">
              <a:buFont typeface="Arial" panose="020B0604020202020204" pitchFamily="34" charset="0"/>
              <a:buChar char="•"/>
            </a:pPr>
            <a:r>
              <a:rPr lang="en-US" sz="607" b="1">
                <a:latin typeface="Arial" charset="0"/>
                <a:ea typeface="Arial" charset="0"/>
                <a:cs typeface="Arial" charset="0"/>
              </a:rPr>
              <a:t>Further clean the data based on the needs</a:t>
            </a:r>
          </a:p>
          <a:p>
            <a:pPr marL="56835" indent="-56835">
              <a:buFont typeface="Arial" panose="020B0604020202020204" pitchFamily="34" charset="0"/>
              <a:buChar char="•"/>
            </a:pPr>
            <a:r>
              <a:rPr lang="en-US" sz="607" b="1">
                <a:latin typeface="Arial" charset="0"/>
                <a:ea typeface="Arial" charset="0"/>
                <a:cs typeface="Arial" charset="0"/>
              </a:rPr>
              <a:t>Optimize the back-end SQL queries to speed up the search.</a:t>
            </a:r>
          </a:p>
          <a:p>
            <a:pPr marL="56835" indent="-56835">
              <a:buFont typeface="Arial" panose="020B0604020202020204" pitchFamily="34" charset="0"/>
              <a:buChar char="•"/>
            </a:pPr>
            <a:r>
              <a:rPr lang="en-US" sz="607" b="1">
                <a:latin typeface="Arial" charset="0"/>
                <a:ea typeface="Arial" charset="0"/>
                <a:cs typeface="Arial" charset="0"/>
              </a:rPr>
              <a:t>Generalize the use cases to include every possible table, field and their combinations</a:t>
            </a:r>
          </a:p>
          <a:p>
            <a:pPr marL="56835" indent="-56835">
              <a:buFont typeface="Arial" panose="020B0604020202020204" pitchFamily="34" charset="0"/>
              <a:buChar char="•"/>
            </a:pPr>
            <a:r>
              <a:rPr lang="en-US" sz="607" b="1">
                <a:latin typeface="Arial" charset="0"/>
                <a:ea typeface="Arial" charset="0"/>
                <a:cs typeface="Arial" charset="0"/>
              </a:rPr>
              <a:t>Test the possibility of a de-normalized, noSQL database.</a:t>
            </a:r>
          </a:p>
          <a:p>
            <a:pPr marL="56835" indent="-56835">
              <a:buFont typeface="Arial" panose="020B0604020202020204" pitchFamily="34" charset="0"/>
              <a:buChar char="•"/>
            </a:pPr>
            <a:r>
              <a:rPr lang="en-US" sz="607" b="1">
                <a:latin typeface="Arial" charset="0"/>
                <a:ea typeface="Arial" charset="0"/>
                <a:cs typeface="Arial" charset="0"/>
              </a:rPr>
              <a:t>Web enable the database, which will be based on the protocol already developed.</a:t>
            </a:r>
          </a:p>
        </p:txBody>
      </p:sp>
      <p:sp>
        <p:nvSpPr>
          <p:cNvPr id="36" name="TextBox 35"/>
          <p:cNvSpPr txBox="1"/>
          <p:nvPr/>
        </p:nvSpPr>
        <p:spPr>
          <a:xfrm>
            <a:off x="7054426" y="5873269"/>
            <a:ext cx="1695813" cy="1070549"/>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Acknowledgement</a:t>
            </a:r>
          </a:p>
          <a:p>
            <a:pPr algn="ctr"/>
            <a:endParaRPr lang="en-US" sz="607" b="1">
              <a:latin typeface="Arial" charset="0"/>
              <a:ea typeface="Arial" charset="0"/>
              <a:cs typeface="Arial" charset="0"/>
            </a:endParaRPr>
          </a:p>
          <a:p>
            <a:r>
              <a:rPr lang="en-US" sz="607" b="1">
                <a:latin typeface="Arial" charset="0"/>
                <a:ea typeface="Arial" charset="0"/>
                <a:cs typeface="Arial" charset="0"/>
              </a:rPr>
              <a:t>Thanks to Dr. Roy L. Simpson for healthcare system and nursing system advising,  Dr. Vicki Hertzberg and Emory SURE program for professional support. The project is funded by Center for Data Science of Nell Hodgson Woodruff School Of Nursing.</a:t>
            </a:r>
          </a:p>
          <a:p>
            <a:endParaRPr lang="en-US" sz="607" b="1">
              <a:latin typeface="Arial" charset="0"/>
              <a:ea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28" y="6423122"/>
            <a:ext cx="1326696" cy="346982"/>
          </a:xfrm>
          <a:prstGeom prst="rect">
            <a:avLst/>
          </a:prstGeom>
        </p:spPr>
      </p:pic>
      <p:sp>
        <p:nvSpPr>
          <p:cNvPr id="4" name="TextBox 3"/>
          <p:cNvSpPr txBox="1"/>
          <p:nvPr/>
        </p:nvSpPr>
        <p:spPr>
          <a:xfrm>
            <a:off x="447428" y="4547720"/>
            <a:ext cx="2775857" cy="702244"/>
          </a:xfrm>
          <a:prstGeom prst="rect">
            <a:avLst/>
          </a:prstGeom>
          <a:noFill/>
        </p:spPr>
        <p:txBody>
          <a:bodyPr wrap="square" numCol="2" rtlCol="0">
            <a:spAutoFit/>
          </a:bodyPr>
          <a:lstStyle/>
          <a:p>
            <a:pPr marL="326624" lvl="2" indent="-56835">
              <a:buFont typeface="Arial" panose="020B0604020202020204" pitchFamily="34" charset="0"/>
              <a:buChar char="•"/>
            </a:pPr>
            <a:r>
              <a:rPr lang="en-US" sz="607" b="1">
                <a:latin typeface="Arial" charset="0"/>
                <a:ea typeface="Arial" charset="0"/>
                <a:cs typeface="Arial" charset="0"/>
              </a:rPr>
              <a:t>Patient Demographics         </a:t>
            </a:r>
          </a:p>
          <a:p>
            <a:pPr marL="326624" lvl="2" indent="-56835">
              <a:buFont typeface="Arial" panose="020B0604020202020204" pitchFamily="34" charset="0"/>
              <a:buChar char="•"/>
            </a:pPr>
            <a:r>
              <a:rPr lang="en-US" sz="607" b="1">
                <a:latin typeface="Arial" charset="0"/>
                <a:ea typeface="Arial" charset="0"/>
                <a:cs typeface="Arial" charset="0"/>
              </a:rPr>
              <a:t>Diagnosis</a:t>
            </a:r>
          </a:p>
          <a:p>
            <a:pPr marL="326624" lvl="2" indent="-56835">
              <a:buFont typeface="Arial" panose="020B0604020202020204" pitchFamily="34" charset="0"/>
              <a:buChar char="•"/>
            </a:pPr>
            <a:r>
              <a:rPr lang="en-US" sz="607" b="1">
                <a:latin typeface="Arial" charset="0"/>
                <a:ea typeface="Arial" charset="0"/>
                <a:cs typeface="Arial" charset="0"/>
              </a:rPr>
              <a:t>Orders	                            </a:t>
            </a:r>
          </a:p>
          <a:p>
            <a:pPr marL="326624" lvl="2" indent="-56835">
              <a:buFont typeface="Arial" panose="020B0604020202020204" pitchFamily="34" charset="0"/>
              <a:buChar char="•"/>
            </a:pPr>
            <a:r>
              <a:rPr lang="en-US" sz="607" b="1">
                <a:latin typeface="Arial" charset="0"/>
                <a:ea typeface="Arial" charset="0"/>
                <a:cs typeface="Arial" charset="0"/>
              </a:rPr>
              <a:t>CPT (common procedures) </a:t>
            </a:r>
          </a:p>
          <a:p>
            <a:pPr marL="326624" lvl="2" indent="-56835">
              <a:buFont typeface="Arial" panose="020B0604020202020204" pitchFamily="34" charset="0"/>
              <a:buChar char="•"/>
            </a:pPr>
            <a:r>
              <a:rPr lang="en-US" sz="607" b="1">
                <a:latin typeface="Arial" charset="0"/>
                <a:ea typeface="Arial" charset="0"/>
                <a:cs typeface="Arial" charset="0"/>
              </a:rPr>
              <a:t>PowerForm                            </a:t>
            </a:r>
          </a:p>
          <a:p>
            <a:pPr marL="326624" lvl="2" indent="-56835">
              <a:buFont typeface="Arial" panose="020B0604020202020204" pitchFamily="34" charset="0"/>
              <a:buChar char="•"/>
            </a:pPr>
            <a:endParaRPr lang="en-US" sz="607" b="1">
              <a:latin typeface="Arial" charset="0"/>
              <a:ea typeface="Arial" charset="0"/>
              <a:cs typeface="Arial" charset="0"/>
            </a:endParaRPr>
          </a:p>
          <a:p>
            <a:pPr marL="326624" lvl="2" indent="-56835">
              <a:buFont typeface="Arial" panose="020B0604020202020204" pitchFamily="34" charset="0"/>
              <a:buChar char="•"/>
            </a:pPr>
            <a:endParaRPr lang="en-US" sz="607" b="1">
              <a:latin typeface="Arial" charset="0"/>
              <a:ea typeface="Arial" charset="0"/>
              <a:cs typeface="Arial" charset="0"/>
            </a:endParaRPr>
          </a:p>
          <a:p>
            <a:pPr marL="97987" lvl="2" indent="-56835">
              <a:buFont typeface="Arial" panose="020B0604020202020204" pitchFamily="34" charset="0"/>
              <a:buChar char="•"/>
            </a:pPr>
            <a:r>
              <a:rPr lang="en-US" sz="607" b="1">
                <a:latin typeface="Arial" charset="0"/>
                <a:ea typeface="Arial" charset="0"/>
                <a:cs typeface="Arial" charset="0"/>
              </a:rPr>
              <a:t>Hospital Visit </a:t>
            </a:r>
          </a:p>
          <a:p>
            <a:pPr marL="97987" lvl="2" indent="-56835">
              <a:buFont typeface="Arial" panose="020B0604020202020204" pitchFamily="34" charset="0"/>
              <a:buChar char="•"/>
            </a:pPr>
            <a:r>
              <a:rPr lang="en-US" sz="607" b="1">
                <a:latin typeface="Arial" charset="0"/>
                <a:ea typeface="Arial" charset="0"/>
                <a:cs typeface="Arial" charset="0"/>
              </a:rPr>
              <a:t>Medication History               </a:t>
            </a:r>
          </a:p>
          <a:p>
            <a:pPr marL="97987" lvl="2" indent="-56835">
              <a:buFont typeface="Arial" panose="020B0604020202020204" pitchFamily="34" charset="0"/>
              <a:buChar char="•"/>
            </a:pPr>
            <a:r>
              <a:rPr lang="en-US" sz="607" b="1">
                <a:latin typeface="Arial" charset="0"/>
                <a:ea typeface="Arial" charset="0"/>
                <a:cs typeface="Arial" charset="0"/>
              </a:rPr>
              <a:t>Medications Administered </a:t>
            </a:r>
          </a:p>
          <a:p>
            <a:pPr marL="97987" lvl="2" indent="-56835">
              <a:buFont typeface="Arial" panose="020B0604020202020204" pitchFamily="34" charset="0"/>
              <a:buChar char="•"/>
            </a:pPr>
            <a:r>
              <a:rPr lang="en-US" sz="607" b="1">
                <a:latin typeface="Arial" charset="0"/>
                <a:ea typeface="Arial" charset="0"/>
                <a:cs typeface="Arial" charset="0"/>
              </a:rPr>
              <a:t>Lab Records </a:t>
            </a:r>
          </a:p>
          <a:p>
            <a:pPr marL="326624"/>
            <a:endParaRPr lang="en-US" sz="321"/>
          </a:p>
        </p:txBody>
      </p:sp>
      <p:sp>
        <p:nvSpPr>
          <p:cNvPr id="40" name="Rectangle 39"/>
          <p:cNvSpPr/>
          <p:nvPr/>
        </p:nvSpPr>
        <p:spPr>
          <a:xfrm>
            <a:off x="3100747" y="883824"/>
            <a:ext cx="3826108" cy="165311"/>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41" name="TextBox 40"/>
          <p:cNvSpPr txBox="1"/>
          <p:nvPr/>
        </p:nvSpPr>
        <p:spPr>
          <a:xfrm>
            <a:off x="3100747" y="5303884"/>
            <a:ext cx="3826108" cy="454292"/>
          </a:xfrm>
          <a:prstGeom prst="rect">
            <a:avLst/>
          </a:prstGeom>
          <a:noFill/>
          <a:ln>
            <a:solidFill>
              <a:srgbClr val="014A93"/>
            </a:solidFill>
          </a:ln>
        </p:spPr>
        <p:txBody>
          <a:bodyPr wrap="square" rtlCol="0">
            <a:spAutoFit/>
          </a:bodyPr>
          <a:lstStyle/>
          <a:p>
            <a:endParaRPr lang="en-US" sz="2352"/>
          </a:p>
        </p:txBody>
      </p:sp>
      <p:sp>
        <p:nvSpPr>
          <p:cNvPr id="42" name="TextBox 41"/>
          <p:cNvSpPr txBox="1"/>
          <p:nvPr/>
        </p:nvSpPr>
        <p:spPr>
          <a:xfrm>
            <a:off x="3100747" y="893232"/>
            <a:ext cx="3826108" cy="1376980"/>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Interface Demo</a:t>
            </a:r>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5752" y="1199528"/>
            <a:ext cx="1992319" cy="1457947"/>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9140" y="3144588"/>
            <a:ext cx="1718791" cy="1385592"/>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1841" y="5515795"/>
            <a:ext cx="3763921" cy="1098913"/>
          </a:xfrm>
          <a:prstGeom prst="rect">
            <a:avLst/>
          </a:prstGeom>
        </p:spPr>
      </p:pic>
      <p:sp>
        <p:nvSpPr>
          <p:cNvPr id="46" name="TextBox 45"/>
          <p:cNvSpPr txBox="1"/>
          <p:nvPr/>
        </p:nvSpPr>
        <p:spPr>
          <a:xfrm>
            <a:off x="3288820" y="2709322"/>
            <a:ext cx="1519431" cy="257250"/>
          </a:xfrm>
          <a:prstGeom prst="rect">
            <a:avLst/>
          </a:prstGeom>
          <a:noFill/>
        </p:spPr>
        <p:txBody>
          <a:bodyPr wrap="square" rtlCol="0">
            <a:spAutoFit/>
          </a:bodyPr>
          <a:lstStyle/>
          <a:p>
            <a:r>
              <a:rPr lang="en-US" sz="536" b="1" i="1">
                <a:latin typeface="Arial" charset="0"/>
                <a:ea typeface="Arial" charset="0"/>
                <a:cs typeface="Arial" charset="0"/>
              </a:rPr>
              <a:t>Step1: Select demographic and ICD-9 diagnosis group(s) as criteria of interest</a:t>
            </a:r>
          </a:p>
        </p:txBody>
      </p:sp>
      <p:sp>
        <p:nvSpPr>
          <p:cNvPr id="47" name="TextBox 46"/>
          <p:cNvSpPr txBox="1"/>
          <p:nvPr/>
        </p:nvSpPr>
        <p:spPr>
          <a:xfrm>
            <a:off x="5189448" y="2697810"/>
            <a:ext cx="1723174" cy="257250"/>
          </a:xfrm>
          <a:prstGeom prst="rect">
            <a:avLst/>
          </a:prstGeom>
          <a:noFill/>
        </p:spPr>
        <p:txBody>
          <a:bodyPr wrap="square" rtlCol="0">
            <a:spAutoFit/>
          </a:bodyPr>
          <a:lstStyle/>
          <a:p>
            <a:r>
              <a:rPr lang="en-US" sz="536" b="1" i="1">
                <a:latin typeface="Arial" charset="0"/>
                <a:ea typeface="Arial" charset="0"/>
                <a:cs typeface="Arial" charset="0"/>
              </a:rPr>
              <a:t>Step 2: Resulting display of frequency of diagnosis, based upon selection criteria.</a:t>
            </a:r>
          </a:p>
        </p:txBody>
      </p:sp>
      <p:sp>
        <p:nvSpPr>
          <p:cNvPr id="48" name="TextBox 47"/>
          <p:cNvSpPr txBox="1"/>
          <p:nvPr/>
        </p:nvSpPr>
        <p:spPr>
          <a:xfrm>
            <a:off x="3431698" y="4539588"/>
            <a:ext cx="1233675" cy="422167"/>
          </a:xfrm>
          <a:prstGeom prst="rect">
            <a:avLst/>
          </a:prstGeom>
          <a:noFill/>
        </p:spPr>
        <p:txBody>
          <a:bodyPr wrap="square" rtlCol="0">
            <a:spAutoFit/>
          </a:bodyPr>
          <a:lstStyle/>
          <a:p>
            <a:r>
              <a:rPr lang="en-US" sz="536" b="1" i="1">
                <a:latin typeface="Arial" charset="0"/>
                <a:ea typeface="Arial" charset="0"/>
                <a:cs typeface="Arial" charset="0"/>
              </a:rPr>
              <a:t>Step 3: Further select exact diagnoses of interest  (blue box) and outcome variable (red box)</a:t>
            </a:r>
          </a:p>
          <a:p>
            <a:endParaRPr lang="en-US" sz="536" b="1">
              <a:latin typeface="Arial" charset="0"/>
              <a:ea typeface="Arial" charset="0"/>
              <a:cs typeface="Arial" charset="0"/>
            </a:endParaRPr>
          </a:p>
        </p:txBody>
      </p:sp>
      <p:sp>
        <p:nvSpPr>
          <p:cNvPr id="49" name="TextBox 48"/>
          <p:cNvSpPr txBox="1"/>
          <p:nvPr/>
        </p:nvSpPr>
        <p:spPr>
          <a:xfrm>
            <a:off x="5255306" y="4539589"/>
            <a:ext cx="1490330" cy="257250"/>
          </a:xfrm>
          <a:prstGeom prst="rect">
            <a:avLst/>
          </a:prstGeom>
          <a:noFill/>
        </p:spPr>
        <p:txBody>
          <a:bodyPr wrap="square" rtlCol="0">
            <a:spAutoFit/>
          </a:bodyPr>
          <a:lstStyle/>
          <a:p>
            <a:r>
              <a:rPr lang="en-US" sz="536" b="1" i="1">
                <a:latin typeface="Arial" charset="0"/>
                <a:ea typeface="Arial" charset="0"/>
                <a:cs typeface="Arial" charset="0"/>
              </a:rPr>
              <a:t>Step 4: Drill down: Diagnosis and their corresponding average length of stay</a:t>
            </a:r>
          </a:p>
        </p:txBody>
      </p:sp>
      <p:sp>
        <p:nvSpPr>
          <p:cNvPr id="50" name="TextBox 49"/>
          <p:cNvSpPr txBox="1"/>
          <p:nvPr/>
        </p:nvSpPr>
        <p:spPr>
          <a:xfrm>
            <a:off x="4399480" y="4956743"/>
            <a:ext cx="1711652" cy="279179"/>
          </a:xfrm>
          <a:prstGeom prst="rect">
            <a:avLst/>
          </a:prstGeom>
          <a:noFill/>
        </p:spPr>
        <p:txBody>
          <a:bodyPr wrap="square" rtlCol="0">
            <a:spAutoFit/>
          </a:bodyPr>
          <a:lstStyle/>
          <a:p>
            <a:r>
              <a:rPr lang="en-US" sz="607" b="1">
                <a:latin typeface="Arial" charset="0"/>
                <a:ea typeface="Arial" charset="0"/>
                <a:cs typeface="Arial" charset="0"/>
              </a:rPr>
              <a:t>Fig 1: Diagnosis Use Case By Access VBA</a:t>
            </a:r>
          </a:p>
        </p:txBody>
      </p:sp>
      <p:sp>
        <p:nvSpPr>
          <p:cNvPr id="51" name="TextBox 50"/>
          <p:cNvSpPr txBox="1"/>
          <p:nvPr/>
        </p:nvSpPr>
        <p:spPr>
          <a:xfrm>
            <a:off x="4432611" y="6624050"/>
            <a:ext cx="1410920" cy="279179"/>
          </a:xfrm>
          <a:prstGeom prst="rect">
            <a:avLst/>
          </a:prstGeom>
          <a:noFill/>
        </p:spPr>
        <p:txBody>
          <a:bodyPr wrap="square" rtlCol="0">
            <a:spAutoFit/>
          </a:bodyPr>
          <a:lstStyle/>
          <a:p>
            <a:r>
              <a:rPr lang="en-US" sz="607" b="1">
                <a:latin typeface="Arial" charset="0"/>
                <a:ea typeface="Arial" charset="0"/>
                <a:cs typeface="Arial" charset="0"/>
              </a:rPr>
              <a:t>Fig 2: Orders Use Case By Tableau</a:t>
            </a:r>
          </a:p>
        </p:txBody>
      </p:sp>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6031" y="1240788"/>
            <a:ext cx="1788880" cy="1439433"/>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67217" y="3085155"/>
            <a:ext cx="1945405" cy="1439435"/>
          </a:xfrm>
          <a:prstGeom prst="rect">
            <a:avLst/>
          </a:prstGeom>
        </p:spPr>
      </p:pic>
      <p:sp>
        <p:nvSpPr>
          <p:cNvPr id="54" name="Rectangle 53">
            <a:extLst>
              <a:ext uri="{FF2B5EF4-FFF2-40B4-BE49-F238E27FC236}">
                <a16:creationId xmlns:a16="http://schemas.microsoft.com/office/drawing/2014/main" id="{8BDAA565-5A61-444C-8A31-B47CB93F6AA8}"/>
              </a:ext>
            </a:extLst>
          </p:cNvPr>
          <p:cNvSpPr/>
          <p:nvPr/>
        </p:nvSpPr>
        <p:spPr>
          <a:xfrm>
            <a:off x="3147107" y="3124301"/>
            <a:ext cx="636129" cy="660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1"/>
          </a:p>
        </p:txBody>
      </p:sp>
      <p:sp>
        <p:nvSpPr>
          <p:cNvPr id="55" name="Rectangle 54">
            <a:extLst>
              <a:ext uri="{FF2B5EF4-FFF2-40B4-BE49-F238E27FC236}">
                <a16:creationId xmlns:a16="http://schemas.microsoft.com/office/drawing/2014/main" id="{6B4964AB-C3F3-437D-B495-2CF1269A068C}"/>
              </a:ext>
            </a:extLst>
          </p:cNvPr>
          <p:cNvSpPr/>
          <p:nvPr/>
        </p:nvSpPr>
        <p:spPr>
          <a:xfrm>
            <a:off x="3147107" y="3845500"/>
            <a:ext cx="636129" cy="6485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1"/>
          </a:p>
        </p:txBody>
      </p:sp>
    </p:spTree>
    <p:extLst>
      <p:ext uri="{BB962C8B-B14F-4D97-AF65-F5344CB8AC3E}">
        <p14:creationId xmlns:p14="http://schemas.microsoft.com/office/powerpoint/2010/main" val="19308721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EBD8-AAF9-DA41-B909-E54108BF1E11}"/>
              </a:ext>
            </a:extLst>
          </p:cNvPr>
          <p:cNvSpPr>
            <a:spLocks noGrp="1"/>
          </p:cNvSpPr>
          <p:nvPr>
            <p:ph type="title"/>
          </p:nvPr>
        </p:nvSpPr>
        <p:spPr>
          <a:xfrm>
            <a:off x="457200" y="1028700"/>
            <a:ext cx="8229600" cy="1943100"/>
          </a:xfrm>
        </p:spPr>
        <p:txBody>
          <a:bodyPr/>
          <a:lstStyle/>
          <a:p>
            <a:r>
              <a:rPr lang="en-US" dirty="0"/>
              <a:t>Conflicts of Interest	</a:t>
            </a:r>
          </a:p>
        </p:txBody>
      </p:sp>
      <p:sp>
        <p:nvSpPr>
          <p:cNvPr id="3" name="Content Placeholder 2">
            <a:extLst>
              <a:ext uri="{FF2B5EF4-FFF2-40B4-BE49-F238E27FC236}">
                <a16:creationId xmlns:a16="http://schemas.microsoft.com/office/drawing/2014/main" id="{B6472FB6-28FE-654E-B3AE-C9D93D4C427F}"/>
              </a:ext>
            </a:extLst>
          </p:cNvPr>
          <p:cNvSpPr>
            <a:spLocks noGrp="1"/>
          </p:cNvSpPr>
          <p:nvPr>
            <p:ph idx="1"/>
          </p:nvPr>
        </p:nvSpPr>
        <p:spPr/>
        <p:txBody>
          <a:bodyPr/>
          <a:lstStyle/>
          <a:p>
            <a:pPr marL="0" indent="0" algn="ctr">
              <a:buNone/>
            </a:pPr>
            <a:r>
              <a:rPr lang="en-US" b="1" dirty="0"/>
              <a:t>   I have no actual or potential conflict of interest in relation to this program/presentation. </a:t>
            </a:r>
          </a:p>
          <a:p>
            <a:pPr marL="0" indent="0" algn="ctr">
              <a:buNone/>
            </a:pPr>
            <a:r>
              <a:rPr lang="en-US" b="1" dirty="0"/>
              <a:t>       Roy L. Simpson DNP, RN, DPNAP, FAAN, FACMI</a:t>
            </a:r>
          </a:p>
          <a:p>
            <a:pPr algn="ctr"/>
            <a:r>
              <a:rPr lang="en-US" b="1" dirty="0"/>
              <a:t>Asst Dean and Professor</a:t>
            </a:r>
          </a:p>
          <a:p>
            <a:pPr marL="457200" lvl="1" indent="0" algn="ctr">
              <a:buNone/>
            </a:pPr>
            <a:r>
              <a:rPr lang="en-US" b="1" dirty="0"/>
              <a:t>Emory University </a:t>
            </a:r>
          </a:p>
          <a:p>
            <a:pPr marL="457200" lvl="1" indent="0" algn="ctr">
              <a:buNone/>
            </a:pPr>
            <a:r>
              <a:rPr lang="en-US" b="1" dirty="0"/>
              <a:t>Nell Hodgson School of Nursing </a:t>
            </a:r>
            <a:endParaRPr lang="en-US" dirty="0"/>
          </a:p>
          <a:p>
            <a:endParaRPr lang="en-US" dirty="0"/>
          </a:p>
        </p:txBody>
      </p:sp>
    </p:spTree>
    <p:extLst>
      <p:ext uri="{BB962C8B-B14F-4D97-AF65-F5344CB8AC3E}">
        <p14:creationId xmlns:p14="http://schemas.microsoft.com/office/powerpoint/2010/main" val="1638284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8AC8-8204-4A24-9E0F-C8B8904DC400}"/>
              </a:ext>
            </a:extLst>
          </p:cNvPr>
          <p:cNvSpPr>
            <a:spLocks noGrp="1"/>
          </p:cNvSpPr>
          <p:nvPr>
            <p:ph type="title"/>
          </p:nvPr>
        </p:nvSpPr>
        <p:spPr>
          <a:xfrm>
            <a:off x="725213" y="846138"/>
            <a:ext cx="8229600" cy="1143000"/>
          </a:xfrm>
        </p:spPr>
        <p:txBody>
          <a:bodyPr/>
          <a:lstStyle/>
          <a:p>
            <a:r>
              <a:rPr lang="en-US"/>
              <a:t>Capitalism reigns so let’s not forget technological obsolescence </a:t>
            </a:r>
          </a:p>
        </p:txBody>
      </p:sp>
      <p:pic>
        <p:nvPicPr>
          <p:cNvPr id="4" name="Picture 2" descr="http://www.bloglet.com/gallery/capitalist-society/capitalist-society1.jpg">
            <a:extLst>
              <a:ext uri="{FF2B5EF4-FFF2-40B4-BE49-F238E27FC236}">
                <a16:creationId xmlns:a16="http://schemas.microsoft.com/office/drawing/2014/main" id="{E4ED6896-F3B1-411F-826E-61CDFDD5377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50548" y="2382961"/>
            <a:ext cx="5978929" cy="34685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C98F32-CCBD-6F4E-A079-F01735C19078}"/>
              </a:ext>
            </a:extLst>
          </p:cNvPr>
          <p:cNvSpPr txBox="1"/>
          <p:nvPr/>
        </p:nvSpPr>
        <p:spPr>
          <a:xfrm>
            <a:off x="6137031" y="5851526"/>
            <a:ext cx="2136623" cy="646331"/>
          </a:xfrm>
          <a:prstGeom prst="rect">
            <a:avLst/>
          </a:prstGeom>
          <a:noFill/>
        </p:spPr>
        <p:txBody>
          <a:bodyPr wrap="square" rtlCol="0">
            <a:spAutoFit/>
          </a:bodyPr>
          <a:lstStyle/>
          <a:p>
            <a:r>
              <a:rPr lang="en-US"/>
              <a:t>Simpson Nursing Economics 2014</a:t>
            </a:r>
          </a:p>
        </p:txBody>
      </p:sp>
    </p:spTree>
    <p:extLst>
      <p:ext uri="{BB962C8B-B14F-4D97-AF65-F5344CB8AC3E}">
        <p14:creationId xmlns:p14="http://schemas.microsoft.com/office/powerpoint/2010/main" val="2376437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BBD8C6-D85F-4B77-B935-D39E8999A167}"/>
              </a:ext>
            </a:extLst>
          </p:cNvPr>
          <p:cNvSpPr>
            <a:spLocks noGrp="1"/>
          </p:cNvSpPr>
          <p:nvPr>
            <p:ph idx="1"/>
          </p:nvPr>
        </p:nvSpPr>
        <p:spPr>
          <a:xfrm>
            <a:off x="930166" y="1891862"/>
            <a:ext cx="7756634" cy="4234301"/>
          </a:xfrm>
        </p:spPr>
        <p:txBody>
          <a:bodyPr/>
          <a:lstStyle/>
          <a:p>
            <a:endParaRPr lang="en-US" dirty="0"/>
          </a:p>
          <a:p>
            <a:pPr lvl="1"/>
            <a:r>
              <a:rPr lang="en-US" dirty="0"/>
              <a:t>Average CEO in America = $6,638 an hour</a:t>
            </a:r>
          </a:p>
          <a:p>
            <a:pPr lvl="1"/>
            <a:r>
              <a:rPr lang="en-US" dirty="0"/>
              <a:t>Average nurse = $26.44 an hour</a:t>
            </a:r>
          </a:p>
          <a:p>
            <a:pPr lvl="1"/>
            <a:r>
              <a:rPr lang="en-US" dirty="0"/>
              <a:t>42% of all American workers = $15 an hour</a:t>
            </a:r>
          </a:p>
          <a:p>
            <a:pPr marL="0" indent="0">
              <a:buNone/>
            </a:pPr>
            <a:endParaRPr lang="en-US" dirty="0"/>
          </a:p>
          <a:p>
            <a:pPr marL="0" indent="0">
              <a:buNone/>
            </a:pPr>
            <a:r>
              <a:rPr lang="en-US" dirty="0"/>
              <a:t>When did minimum wage become a benchmark?</a:t>
            </a:r>
          </a:p>
          <a:p>
            <a:pPr marL="0" indent="0">
              <a:buNone/>
            </a:pPr>
            <a:r>
              <a:rPr lang="en-US" dirty="0"/>
              <a:t>Big data will be driven by economics!</a:t>
            </a:r>
          </a:p>
        </p:txBody>
      </p:sp>
      <p:sp>
        <p:nvSpPr>
          <p:cNvPr id="4" name="Title 1">
            <a:extLst>
              <a:ext uri="{FF2B5EF4-FFF2-40B4-BE49-F238E27FC236}">
                <a16:creationId xmlns:a16="http://schemas.microsoft.com/office/drawing/2014/main" id="{AA128D33-FB19-4D34-BA5F-461D73315542}"/>
              </a:ext>
            </a:extLst>
          </p:cNvPr>
          <p:cNvSpPr txBox="1">
            <a:spLocks noGrp="1"/>
          </p:cNvSpPr>
          <p:nvPr>
            <p:ph type="title"/>
          </p:nvPr>
        </p:nvSpPr>
        <p:spPr>
          <a:xfrm>
            <a:off x="457200" y="1087820"/>
            <a:ext cx="8229600" cy="100899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t>   In America, paychecks matter</a:t>
            </a:r>
            <a:br>
              <a:rPr lang="en-US"/>
            </a:br>
            <a:br>
              <a:rPr lang="en-US"/>
            </a:br>
            <a:endParaRPr lang="en-US"/>
          </a:p>
        </p:txBody>
      </p:sp>
    </p:spTree>
    <p:extLst>
      <p:ext uri="{BB962C8B-B14F-4D97-AF65-F5344CB8AC3E}">
        <p14:creationId xmlns:p14="http://schemas.microsoft.com/office/powerpoint/2010/main" val="196424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4193-1D39-4089-88A9-CC1D19AC326B}"/>
              </a:ext>
            </a:extLst>
          </p:cNvPr>
          <p:cNvSpPr>
            <a:spLocks noGrp="1"/>
          </p:cNvSpPr>
          <p:nvPr>
            <p:ph type="title"/>
          </p:nvPr>
        </p:nvSpPr>
        <p:spPr>
          <a:xfrm>
            <a:off x="772510" y="1204803"/>
            <a:ext cx="8229600" cy="1143000"/>
          </a:xfrm>
        </p:spPr>
        <p:txBody>
          <a:bodyPr/>
          <a:lstStyle/>
          <a:p>
            <a:pPr algn="l"/>
            <a:r>
              <a:rPr lang="en-US"/>
              <a:t>Financial incentives shift behavior</a:t>
            </a:r>
          </a:p>
        </p:txBody>
      </p:sp>
      <p:sp>
        <p:nvSpPr>
          <p:cNvPr id="3" name="Content Placeholder 2">
            <a:extLst>
              <a:ext uri="{FF2B5EF4-FFF2-40B4-BE49-F238E27FC236}">
                <a16:creationId xmlns:a16="http://schemas.microsoft.com/office/drawing/2014/main" id="{2A1FCC2B-FFA6-4449-BA98-44FA62ABBDFB}"/>
              </a:ext>
            </a:extLst>
          </p:cNvPr>
          <p:cNvSpPr>
            <a:spLocks noGrp="1"/>
          </p:cNvSpPr>
          <p:nvPr>
            <p:ph idx="1"/>
          </p:nvPr>
        </p:nvSpPr>
        <p:spPr>
          <a:xfrm>
            <a:off x="1229710" y="2017986"/>
            <a:ext cx="7457090" cy="4108177"/>
          </a:xfrm>
        </p:spPr>
        <p:txBody>
          <a:bodyPr/>
          <a:lstStyle/>
          <a:p>
            <a:pPr marL="457200" lvl="1" indent="0">
              <a:buNone/>
            </a:pPr>
            <a:r>
              <a:rPr lang="en-US" sz="3200"/>
              <a:t>Why does the same drug have a different price all over the city (Good RX)?</a:t>
            </a:r>
          </a:p>
          <a:p>
            <a:pPr marL="1257300" lvl="3" indent="0">
              <a:buNone/>
            </a:pPr>
            <a:r>
              <a:rPr lang="en-US" sz="2400"/>
              <a:t>Price is based on investment, market share – not outcome</a:t>
            </a:r>
          </a:p>
          <a:p>
            <a:pPr marL="457200" lvl="1" indent="0">
              <a:buNone/>
            </a:pPr>
            <a:r>
              <a:rPr lang="en-US" sz="3200"/>
              <a:t>How can we get patients to “shop” for providers with best outcomes?</a:t>
            </a:r>
          </a:p>
          <a:p>
            <a:pPr marL="457200" lvl="1" indent="0">
              <a:buNone/>
            </a:pPr>
            <a:r>
              <a:rPr lang="en-US" sz="3200"/>
              <a:t>How do we reward nurses who get better patient outcomes?</a:t>
            </a:r>
          </a:p>
        </p:txBody>
      </p:sp>
    </p:spTree>
    <p:extLst>
      <p:ext uri="{BB962C8B-B14F-4D97-AF65-F5344CB8AC3E}">
        <p14:creationId xmlns:p14="http://schemas.microsoft.com/office/powerpoint/2010/main" val="16677446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5DDC-94D3-4D0B-AE49-5CD21855DF10}"/>
              </a:ext>
            </a:extLst>
          </p:cNvPr>
          <p:cNvSpPr>
            <a:spLocks noGrp="1"/>
          </p:cNvSpPr>
          <p:nvPr>
            <p:ph type="title"/>
          </p:nvPr>
        </p:nvSpPr>
        <p:spPr/>
        <p:txBody>
          <a:bodyPr/>
          <a:lstStyle/>
          <a:p>
            <a:br>
              <a:rPr lang="en-US"/>
            </a:br>
            <a:r>
              <a:rPr lang="en-US" u="sng"/>
              <a:t>Question  </a:t>
            </a:r>
          </a:p>
        </p:txBody>
      </p:sp>
      <p:sp>
        <p:nvSpPr>
          <p:cNvPr id="3" name="Content Placeholder 2">
            <a:extLst>
              <a:ext uri="{FF2B5EF4-FFF2-40B4-BE49-F238E27FC236}">
                <a16:creationId xmlns:a16="http://schemas.microsoft.com/office/drawing/2014/main" id="{C604320C-CE56-4639-8B53-A05412D939BA}"/>
              </a:ext>
            </a:extLst>
          </p:cNvPr>
          <p:cNvSpPr>
            <a:spLocks noGrp="1"/>
          </p:cNvSpPr>
          <p:nvPr>
            <p:ph idx="1"/>
          </p:nvPr>
        </p:nvSpPr>
        <p:spPr>
          <a:xfrm>
            <a:off x="914400" y="1600200"/>
            <a:ext cx="7772400" cy="4525963"/>
          </a:xfrm>
        </p:spPr>
        <p:txBody>
          <a:bodyPr/>
          <a:lstStyle/>
          <a:p>
            <a:pPr marL="0" indent="0">
              <a:buNone/>
            </a:pPr>
            <a:r>
              <a:rPr lang="en-US"/>
              <a:t>The Finance Department presents you with five spreadsheets that summarize last quarter’s staff levels by shift, floor and unit.</a:t>
            </a:r>
          </a:p>
          <a:p>
            <a:pPr marL="0" indent="0">
              <a:buNone/>
            </a:pPr>
            <a:r>
              <a:rPr lang="en-US"/>
              <a:t>Do you have Big Data?</a:t>
            </a:r>
          </a:p>
          <a:p>
            <a:endParaRPr lang="en-US"/>
          </a:p>
          <a:p>
            <a:r>
              <a:rPr lang="en-US"/>
              <a:t>True</a:t>
            </a:r>
          </a:p>
          <a:p>
            <a:r>
              <a:rPr lang="en-US"/>
              <a:t>False</a:t>
            </a:r>
          </a:p>
        </p:txBody>
      </p:sp>
    </p:spTree>
    <p:extLst>
      <p:ext uri="{BB962C8B-B14F-4D97-AF65-F5344CB8AC3E}">
        <p14:creationId xmlns:p14="http://schemas.microsoft.com/office/powerpoint/2010/main" val="1192327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B611-4A53-4C59-8BCA-3E415042790B}"/>
              </a:ext>
            </a:extLst>
          </p:cNvPr>
          <p:cNvSpPr>
            <a:spLocks noGrp="1"/>
          </p:cNvSpPr>
          <p:nvPr>
            <p:ph type="title"/>
          </p:nvPr>
        </p:nvSpPr>
        <p:spPr>
          <a:xfrm>
            <a:off x="1040524" y="1087821"/>
            <a:ext cx="7646276" cy="1371600"/>
          </a:xfrm>
        </p:spPr>
        <p:txBody>
          <a:bodyPr/>
          <a:lstStyle/>
          <a:p>
            <a:r>
              <a:rPr lang="en-US"/>
              <a:t>Big Data Types and their Value</a:t>
            </a:r>
            <a:br>
              <a:rPr lang="en-US"/>
            </a:br>
            <a:endParaRPr lang="en-US"/>
          </a:p>
        </p:txBody>
      </p:sp>
      <p:sp>
        <p:nvSpPr>
          <p:cNvPr id="3" name="Content Placeholder 2">
            <a:extLst>
              <a:ext uri="{FF2B5EF4-FFF2-40B4-BE49-F238E27FC236}">
                <a16:creationId xmlns:a16="http://schemas.microsoft.com/office/drawing/2014/main" id="{80387997-24B1-4097-B97B-17FAAC58BC5E}"/>
              </a:ext>
            </a:extLst>
          </p:cNvPr>
          <p:cNvSpPr>
            <a:spLocks noGrp="1"/>
          </p:cNvSpPr>
          <p:nvPr>
            <p:ph idx="1"/>
          </p:nvPr>
        </p:nvSpPr>
        <p:spPr>
          <a:xfrm>
            <a:off x="1324303" y="2017986"/>
            <a:ext cx="7646276" cy="3903225"/>
          </a:xfrm>
        </p:spPr>
        <p:txBody>
          <a:bodyPr/>
          <a:lstStyle/>
          <a:p>
            <a:pPr marL="514350" indent="-514350">
              <a:buFont typeface="+mj-lt"/>
              <a:buAutoNum type="arabicPeriod"/>
            </a:pPr>
            <a:r>
              <a:rPr lang="en-US" sz="2400"/>
              <a:t>Prescriptive – A laser focus to answer specific questions. Extremely valuable and </a:t>
            </a:r>
            <a:r>
              <a:rPr lang="en-US" sz="2400" i="1" u="sng"/>
              <a:t>largely not used</a:t>
            </a:r>
            <a:r>
              <a:rPr lang="en-US" sz="2400" i="1"/>
              <a:t>. </a:t>
            </a:r>
            <a:r>
              <a:rPr lang="en-US" sz="2400"/>
              <a:t>Produces next steps. People think their odds are better than the data indicates.</a:t>
            </a:r>
          </a:p>
          <a:p>
            <a:pPr marL="514350" indent="-514350">
              <a:buFont typeface="+mj-lt"/>
              <a:buAutoNum type="arabicPeriod"/>
            </a:pPr>
            <a:r>
              <a:rPr lang="en-US" sz="2400"/>
              <a:t>Predictive – Identifies past patterns to predict complex forecasts. </a:t>
            </a:r>
          </a:p>
          <a:p>
            <a:pPr marL="514350" indent="-514350">
              <a:buFont typeface="+mj-lt"/>
              <a:buAutoNum type="arabicPeriod"/>
            </a:pPr>
            <a:r>
              <a:rPr lang="en-US" sz="2400"/>
              <a:t>Diagnostic – Determining what worked and what didn’t – and why.</a:t>
            </a:r>
          </a:p>
          <a:p>
            <a:pPr marL="514350" indent="-514350">
              <a:buFont typeface="+mj-lt"/>
              <a:buAutoNum type="arabicPeriod"/>
            </a:pPr>
            <a:r>
              <a:rPr lang="en-US" sz="2400"/>
              <a:t>Descriptive – Figuring out what is happening now. </a:t>
            </a:r>
            <a:r>
              <a:rPr lang="en-US" sz="2400" i="1" u="sng"/>
              <a:t>Least valuable.</a:t>
            </a:r>
          </a:p>
          <a:p>
            <a:pPr marL="514350" indent="-514350">
              <a:buFont typeface="+mj-lt"/>
              <a:buAutoNum type="arabicPeriod"/>
            </a:pPr>
            <a:endParaRPr lang="en-US" sz="2400"/>
          </a:p>
          <a:p>
            <a:endParaRPr lang="en-US"/>
          </a:p>
          <a:p>
            <a:endParaRPr lang="en-US"/>
          </a:p>
        </p:txBody>
      </p:sp>
    </p:spTree>
    <p:extLst>
      <p:ext uri="{BB962C8B-B14F-4D97-AF65-F5344CB8AC3E}">
        <p14:creationId xmlns:p14="http://schemas.microsoft.com/office/powerpoint/2010/main" val="813265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8E7D-41FA-49C1-8E3D-C884D8E6A269}"/>
              </a:ext>
            </a:extLst>
          </p:cNvPr>
          <p:cNvSpPr>
            <a:spLocks noGrp="1"/>
          </p:cNvSpPr>
          <p:nvPr>
            <p:ph type="title"/>
          </p:nvPr>
        </p:nvSpPr>
        <p:spPr/>
        <p:txBody>
          <a:bodyPr/>
          <a:lstStyle/>
          <a:p>
            <a:r>
              <a:rPr lang="en-US"/>
              <a:t>Cold, Calculating Data</a:t>
            </a:r>
          </a:p>
        </p:txBody>
      </p:sp>
      <p:pic>
        <p:nvPicPr>
          <p:cNvPr id="2050" name="Picture 2" descr="https://goffredoconsulting.files.wordpress.com/2013/11/no-loyalty-ahead.jpg">
            <a:extLst>
              <a:ext uri="{FF2B5EF4-FFF2-40B4-BE49-F238E27FC236}">
                <a16:creationId xmlns:a16="http://schemas.microsoft.com/office/drawing/2014/main" id="{6747134D-D82B-4140-A428-0AB05AE700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93495" y="1417638"/>
            <a:ext cx="5630779" cy="452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0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834A7-933F-4F6C-873E-5FB88136E1C7}"/>
              </a:ext>
            </a:extLst>
          </p:cNvPr>
          <p:cNvSpPr>
            <a:spLocks noGrp="1"/>
          </p:cNvSpPr>
          <p:nvPr>
            <p:ph type="title"/>
          </p:nvPr>
        </p:nvSpPr>
        <p:spPr>
          <a:xfrm>
            <a:off x="914400" y="1267865"/>
            <a:ext cx="8229600" cy="1143000"/>
          </a:xfrm>
        </p:spPr>
        <p:txBody>
          <a:bodyPr/>
          <a:lstStyle/>
          <a:p>
            <a:pPr algn="l"/>
            <a:r>
              <a:rPr lang="en-US"/>
              <a:t>The real value of Big Data</a:t>
            </a:r>
          </a:p>
        </p:txBody>
      </p:sp>
      <p:sp>
        <p:nvSpPr>
          <p:cNvPr id="3" name="Content Placeholder 2">
            <a:extLst>
              <a:ext uri="{FF2B5EF4-FFF2-40B4-BE49-F238E27FC236}">
                <a16:creationId xmlns:a16="http://schemas.microsoft.com/office/drawing/2014/main" id="{86514461-70D4-481C-A46F-0105F03EE1D9}"/>
              </a:ext>
            </a:extLst>
          </p:cNvPr>
          <p:cNvSpPr>
            <a:spLocks noGrp="1"/>
          </p:cNvSpPr>
          <p:nvPr>
            <p:ph idx="1"/>
          </p:nvPr>
        </p:nvSpPr>
        <p:spPr>
          <a:xfrm>
            <a:off x="1024758" y="2254469"/>
            <a:ext cx="7662041" cy="3871694"/>
          </a:xfrm>
        </p:spPr>
        <p:txBody>
          <a:bodyPr/>
          <a:lstStyle/>
          <a:p>
            <a:r>
              <a:rPr lang="en-US"/>
              <a:t>Aggregating individual data sets into big-data algorithms spots nuances in sub-population so rare that they may not be apparent in small samples. </a:t>
            </a:r>
          </a:p>
        </p:txBody>
      </p:sp>
    </p:spTree>
    <p:extLst>
      <p:ext uri="{BB962C8B-B14F-4D97-AF65-F5344CB8AC3E}">
        <p14:creationId xmlns:p14="http://schemas.microsoft.com/office/powerpoint/2010/main" val="10361883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5DDC-94D3-4D0B-AE49-5CD21855DF10}"/>
              </a:ext>
            </a:extLst>
          </p:cNvPr>
          <p:cNvSpPr>
            <a:spLocks noGrp="1"/>
          </p:cNvSpPr>
          <p:nvPr>
            <p:ph type="title"/>
          </p:nvPr>
        </p:nvSpPr>
        <p:spPr/>
        <p:txBody>
          <a:bodyPr/>
          <a:lstStyle/>
          <a:p>
            <a:br>
              <a:rPr lang="en-US"/>
            </a:br>
            <a:r>
              <a:rPr lang="en-US" u="sng"/>
              <a:t>Question 3</a:t>
            </a:r>
          </a:p>
        </p:txBody>
      </p:sp>
      <p:sp>
        <p:nvSpPr>
          <p:cNvPr id="3" name="Content Placeholder 2">
            <a:extLst>
              <a:ext uri="{FF2B5EF4-FFF2-40B4-BE49-F238E27FC236}">
                <a16:creationId xmlns:a16="http://schemas.microsoft.com/office/drawing/2014/main" id="{C604320C-CE56-4639-8B53-A05412D939BA}"/>
              </a:ext>
            </a:extLst>
          </p:cNvPr>
          <p:cNvSpPr>
            <a:spLocks noGrp="1"/>
          </p:cNvSpPr>
          <p:nvPr>
            <p:ph idx="1"/>
          </p:nvPr>
        </p:nvSpPr>
        <p:spPr/>
        <p:txBody>
          <a:bodyPr/>
          <a:lstStyle/>
          <a:p>
            <a:endParaRPr lang="en-US"/>
          </a:p>
          <a:p>
            <a:r>
              <a:rPr lang="en-US"/>
              <a:t>Find the odd woman out - 1050, 510, 242, 106, 46, 16, 3</a:t>
            </a:r>
          </a:p>
          <a:p>
            <a:r>
              <a:rPr lang="en-US"/>
              <a:t>a) 510</a:t>
            </a:r>
          </a:p>
          <a:p>
            <a:r>
              <a:rPr lang="en-US"/>
              <a:t>b) 242</a:t>
            </a:r>
          </a:p>
          <a:p>
            <a:r>
              <a:rPr lang="en-US"/>
              <a:t>c) 106</a:t>
            </a:r>
          </a:p>
          <a:p>
            <a:r>
              <a:rPr lang="en-US"/>
              <a:t>d) 46</a:t>
            </a:r>
          </a:p>
          <a:p>
            <a:br>
              <a:rPr lang="en-US"/>
            </a:br>
            <a:endParaRPr lang="en-US"/>
          </a:p>
        </p:txBody>
      </p:sp>
    </p:spTree>
    <p:extLst>
      <p:ext uri="{BB962C8B-B14F-4D97-AF65-F5344CB8AC3E}">
        <p14:creationId xmlns:p14="http://schemas.microsoft.com/office/powerpoint/2010/main" val="2002868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60C4-8EFD-48F6-A269-C06B88C03D27}"/>
              </a:ext>
            </a:extLst>
          </p:cNvPr>
          <p:cNvSpPr>
            <a:spLocks noGrp="1"/>
          </p:cNvSpPr>
          <p:nvPr>
            <p:ph type="title"/>
          </p:nvPr>
        </p:nvSpPr>
        <p:spPr>
          <a:xfrm>
            <a:off x="630620" y="1220569"/>
            <a:ext cx="8229600" cy="1143000"/>
          </a:xfrm>
        </p:spPr>
        <p:txBody>
          <a:bodyPr/>
          <a:lstStyle/>
          <a:p>
            <a:pPr algn="l"/>
            <a:r>
              <a:rPr lang="en-US"/>
              <a:t>17 years is a lifetime to wait</a:t>
            </a:r>
          </a:p>
        </p:txBody>
      </p:sp>
      <p:sp>
        <p:nvSpPr>
          <p:cNvPr id="3" name="Content Placeholder 2">
            <a:extLst>
              <a:ext uri="{FF2B5EF4-FFF2-40B4-BE49-F238E27FC236}">
                <a16:creationId xmlns:a16="http://schemas.microsoft.com/office/drawing/2014/main" id="{7207222A-003A-4EDE-B6AD-35E15979ACB1}"/>
              </a:ext>
            </a:extLst>
          </p:cNvPr>
          <p:cNvSpPr>
            <a:spLocks noGrp="1"/>
          </p:cNvSpPr>
          <p:nvPr>
            <p:ph idx="1"/>
          </p:nvPr>
        </p:nvSpPr>
        <p:spPr>
          <a:xfrm>
            <a:off x="1292772" y="2033752"/>
            <a:ext cx="7394028" cy="4092411"/>
          </a:xfrm>
        </p:spPr>
        <p:txBody>
          <a:bodyPr/>
          <a:lstStyle/>
          <a:p>
            <a:r>
              <a:rPr lang="en-US" sz="2400"/>
              <a:t>It takes </a:t>
            </a:r>
            <a:r>
              <a:rPr lang="en-US" sz="2400" i="1" u="sng"/>
              <a:t>17 years</a:t>
            </a:r>
            <a:r>
              <a:rPr lang="en-US" sz="2400"/>
              <a:t> for research to reach the bedside. </a:t>
            </a:r>
          </a:p>
          <a:p>
            <a:r>
              <a:rPr lang="en-US" sz="2400" i="1"/>
              <a:t>It’s the nurse, not the data.</a:t>
            </a:r>
          </a:p>
          <a:p>
            <a:r>
              <a:rPr lang="en-US" sz="2400"/>
              <a:t>Stakeholders understand that Big Data could slash the wait time and accelerate Best Practices</a:t>
            </a:r>
          </a:p>
          <a:p>
            <a:r>
              <a:rPr lang="en-US" sz="2400"/>
              <a:t>What do we need to do to help Nursing handle rapid change?</a:t>
            </a:r>
          </a:p>
          <a:p>
            <a:r>
              <a:rPr lang="en-US" sz="2400"/>
              <a:t>Professional journals give dates of submission, dates of acceptance and dates of publishing.</a:t>
            </a:r>
          </a:p>
          <a:p>
            <a:r>
              <a:rPr lang="en-US" sz="2400"/>
              <a:t>Proprietary or Not for Profit journals ????</a:t>
            </a:r>
          </a:p>
        </p:txBody>
      </p:sp>
    </p:spTree>
    <p:extLst>
      <p:ext uri="{BB962C8B-B14F-4D97-AF65-F5344CB8AC3E}">
        <p14:creationId xmlns:p14="http://schemas.microsoft.com/office/powerpoint/2010/main" val="2397292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6F36-4633-AA42-BB71-DBE175A87EBA}"/>
              </a:ext>
            </a:extLst>
          </p:cNvPr>
          <p:cNvSpPr>
            <a:spLocks noGrp="1"/>
          </p:cNvSpPr>
          <p:nvPr>
            <p:ph type="title"/>
          </p:nvPr>
        </p:nvSpPr>
        <p:spPr/>
        <p:txBody>
          <a:bodyPr/>
          <a:lstStyle/>
          <a:p>
            <a:r>
              <a:rPr lang="en-US"/>
              <a:t>WHAT ARE ’OMICS</a:t>
            </a:r>
          </a:p>
        </p:txBody>
      </p:sp>
      <p:sp>
        <p:nvSpPr>
          <p:cNvPr id="3" name="Content Placeholder 2">
            <a:extLst>
              <a:ext uri="{FF2B5EF4-FFF2-40B4-BE49-F238E27FC236}">
                <a16:creationId xmlns:a16="http://schemas.microsoft.com/office/drawing/2014/main" id="{AAFBE531-D213-6F48-92E7-75113839B003}"/>
              </a:ext>
            </a:extLst>
          </p:cNvPr>
          <p:cNvSpPr>
            <a:spLocks noGrp="1"/>
          </p:cNvSpPr>
          <p:nvPr>
            <p:ph idx="1"/>
          </p:nvPr>
        </p:nvSpPr>
        <p:spPr>
          <a:xfrm>
            <a:off x="2928550" y="1099752"/>
            <a:ext cx="5758249" cy="5026412"/>
          </a:xfrm>
        </p:spPr>
        <p:txBody>
          <a:bodyPr/>
          <a:lstStyle/>
          <a:p>
            <a:pPr lvl="1"/>
            <a:r>
              <a:rPr lang="en-US" sz="2400">
                <a:hlinkClick r:id="rId3"/>
              </a:rPr>
              <a:t>Genomics</a:t>
            </a:r>
            <a:endParaRPr lang="en-US" sz="2400"/>
          </a:p>
          <a:p>
            <a:pPr lvl="1"/>
            <a:r>
              <a:rPr lang="en-US">
                <a:hlinkClick r:id="rId4"/>
              </a:rPr>
              <a:t>Lipidomics</a:t>
            </a:r>
            <a:endParaRPr lang="en-US"/>
          </a:p>
          <a:p>
            <a:pPr lvl="1"/>
            <a:r>
              <a:rPr lang="en-US">
                <a:hlinkClick r:id="rId5"/>
              </a:rPr>
              <a:t>Proteomics</a:t>
            </a:r>
            <a:endParaRPr lang="en-US"/>
          </a:p>
          <a:p>
            <a:pPr lvl="1"/>
            <a:r>
              <a:rPr lang="en-US">
                <a:hlinkClick r:id="rId6"/>
              </a:rPr>
              <a:t>Glycomics</a:t>
            </a:r>
            <a:endParaRPr lang="en-US"/>
          </a:p>
          <a:p>
            <a:pPr lvl="1"/>
            <a:r>
              <a:rPr lang="en-US">
                <a:hlinkClick r:id="rId7"/>
              </a:rPr>
              <a:t>Foodomics</a:t>
            </a:r>
            <a:endParaRPr lang="en-US"/>
          </a:p>
          <a:p>
            <a:pPr lvl="1"/>
            <a:r>
              <a:rPr lang="en-US">
                <a:hlinkClick r:id="rId8"/>
              </a:rPr>
              <a:t>Transcriptomics</a:t>
            </a:r>
            <a:endParaRPr lang="en-US"/>
          </a:p>
          <a:p>
            <a:pPr lvl="1"/>
            <a:r>
              <a:rPr lang="en-US">
                <a:hlinkClick r:id="rId9"/>
              </a:rPr>
              <a:t>Metabolism</a:t>
            </a:r>
            <a:endParaRPr lang="en-US"/>
          </a:p>
          <a:p>
            <a:pPr lvl="1"/>
            <a:r>
              <a:rPr lang="en-US">
                <a:hlinkClick r:id="rId10"/>
              </a:rPr>
              <a:t>Nutrition, pharmacology, and toxicology</a:t>
            </a:r>
            <a:endParaRPr lang="en-US"/>
          </a:p>
          <a:p>
            <a:pPr lvl="1"/>
            <a:r>
              <a:rPr lang="en-US">
                <a:hlinkClick r:id="rId11"/>
              </a:rPr>
              <a:t>Culture</a:t>
            </a:r>
            <a:endParaRPr lang="en-US"/>
          </a:p>
        </p:txBody>
      </p:sp>
    </p:spTree>
    <p:extLst>
      <p:ext uri="{BB962C8B-B14F-4D97-AF65-F5344CB8AC3E}">
        <p14:creationId xmlns:p14="http://schemas.microsoft.com/office/powerpoint/2010/main" val="3222906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12000"/>
          </a:stretch>
        </a:blipFill>
        <a:effectLst/>
      </p:bgPr>
    </p:bg>
    <p:spTree>
      <p:nvGrpSpPr>
        <p:cNvPr id="1" name=""/>
        <p:cNvGrpSpPr/>
        <p:nvPr/>
      </p:nvGrpSpPr>
      <p:grpSpPr>
        <a:xfrm>
          <a:off x="0" y="0"/>
          <a:ext cx="0" cy="0"/>
          <a:chOff x="0" y="0"/>
          <a:chExt cx="0" cy="0"/>
        </a:xfrm>
      </p:grpSpPr>
      <p:sp>
        <p:nvSpPr>
          <p:cNvPr id="2" name="TextBox 1"/>
          <p:cNvSpPr txBox="1"/>
          <p:nvPr/>
        </p:nvSpPr>
        <p:spPr>
          <a:xfrm>
            <a:off x="154058" y="4708411"/>
            <a:ext cx="8834667" cy="2246769"/>
          </a:xfrm>
          <a:prstGeom prst="rect">
            <a:avLst/>
          </a:prstGeom>
          <a:noFill/>
        </p:spPr>
        <p:txBody>
          <a:bodyPr wrap="square" rtlCol="0">
            <a:spAutoFit/>
          </a:bodyPr>
          <a:lstStyle/>
          <a:p>
            <a:r>
              <a:rPr lang="en-US" sz="2800" b="1" dirty="0"/>
              <a:t>This session will focus on defining big data, exemplars of growth in big data in the world of “omics” for nurses and nursing future in big data, and the role of the nursing informaticist in the turning and twisting of the kaleidoscope.</a:t>
            </a:r>
          </a:p>
        </p:txBody>
      </p:sp>
    </p:spTree>
    <p:extLst>
      <p:ext uri="{BB962C8B-B14F-4D97-AF65-F5344CB8AC3E}">
        <p14:creationId xmlns:p14="http://schemas.microsoft.com/office/powerpoint/2010/main" val="648605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1D2A-0B6E-4386-BDE6-552FA9AA61E3}"/>
              </a:ext>
            </a:extLst>
          </p:cNvPr>
          <p:cNvSpPr>
            <a:spLocks noGrp="1"/>
          </p:cNvSpPr>
          <p:nvPr>
            <p:ph type="title"/>
          </p:nvPr>
        </p:nvSpPr>
        <p:spPr>
          <a:xfrm>
            <a:off x="851338" y="1150882"/>
            <a:ext cx="7835462" cy="898635"/>
          </a:xfrm>
        </p:spPr>
        <p:txBody>
          <a:bodyPr/>
          <a:lstStyle/>
          <a:p>
            <a:pPr algn="l"/>
            <a:r>
              <a:rPr lang="en-US"/>
              <a:t>Big Data Discoveries at Emory</a:t>
            </a:r>
          </a:p>
        </p:txBody>
      </p:sp>
      <p:sp>
        <p:nvSpPr>
          <p:cNvPr id="3" name="Content Placeholder 2">
            <a:extLst>
              <a:ext uri="{FF2B5EF4-FFF2-40B4-BE49-F238E27FC236}">
                <a16:creationId xmlns:a16="http://schemas.microsoft.com/office/drawing/2014/main" id="{48675744-B947-491F-B7AF-DD3C2F82AE0B}"/>
              </a:ext>
            </a:extLst>
          </p:cNvPr>
          <p:cNvSpPr>
            <a:spLocks noGrp="1"/>
          </p:cNvSpPr>
          <p:nvPr>
            <p:ph idx="1"/>
          </p:nvPr>
        </p:nvSpPr>
        <p:spPr>
          <a:xfrm>
            <a:off x="851338" y="2049517"/>
            <a:ext cx="7835462" cy="4076646"/>
          </a:xfrm>
        </p:spPr>
        <p:txBody>
          <a:bodyPr/>
          <a:lstStyle/>
          <a:p>
            <a:r>
              <a:rPr lang="en-US"/>
              <a:t>Why migrant workers develop kidney failure at 40</a:t>
            </a:r>
          </a:p>
          <a:p>
            <a:r>
              <a:rPr lang="en-US"/>
              <a:t>Why African-Americans have more complications in childbirth</a:t>
            </a:r>
          </a:p>
          <a:p>
            <a:endParaRPr lang="en-US"/>
          </a:p>
          <a:p>
            <a:endParaRPr lang="en-US"/>
          </a:p>
        </p:txBody>
      </p:sp>
    </p:spTree>
    <p:extLst>
      <p:ext uri="{BB962C8B-B14F-4D97-AF65-F5344CB8AC3E}">
        <p14:creationId xmlns:p14="http://schemas.microsoft.com/office/powerpoint/2010/main" val="854341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95962" y="1478329"/>
            <a:ext cx="2336282" cy="3268267"/>
          </a:xfrm>
          <a:prstGeom prst="roundRect">
            <a:avLst/>
          </a:prstGeom>
          <a:gradFill flip="none" rotWithShape="1">
            <a:gsLst>
              <a:gs pos="8000">
                <a:schemeClr val="accent2">
                  <a:lumMod val="0"/>
                  <a:lumOff val="100000"/>
                </a:schemeClr>
              </a:gs>
              <a:gs pos="33000">
                <a:schemeClr val="accent2">
                  <a:lumMod val="0"/>
                  <a:lumOff val="100000"/>
                </a:schemeClr>
              </a:gs>
              <a:gs pos="85000">
                <a:schemeClr val="accent2">
                  <a:lumMod val="10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Oval 3"/>
          <p:cNvSpPr/>
          <p:nvPr/>
        </p:nvSpPr>
        <p:spPr>
          <a:xfrm>
            <a:off x="1024759" y="1500180"/>
            <a:ext cx="1497724" cy="7072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chemeClr val="tx1"/>
                </a:solidFill>
              </a:rPr>
              <a:t>Diagnostic</a:t>
            </a:r>
          </a:p>
          <a:p>
            <a:pPr algn="ctr"/>
            <a:r>
              <a:rPr lang="en-US" sz="1500" b="1">
                <a:solidFill>
                  <a:schemeClr val="tx1"/>
                </a:solidFill>
              </a:rPr>
              <a:t>Imaging  </a:t>
            </a:r>
            <a:endParaRPr lang="en-US" sz="1200" b="1">
              <a:solidFill>
                <a:schemeClr val="tx1"/>
              </a:solidFill>
            </a:endParaRPr>
          </a:p>
        </p:txBody>
      </p:sp>
      <p:sp>
        <p:nvSpPr>
          <p:cNvPr id="5" name="Diamond 4"/>
          <p:cNvSpPr/>
          <p:nvPr/>
        </p:nvSpPr>
        <p:spPr>
          <a:xfrm>
            <a:off x="945347" y="2503606"/>
            <a:ext cx="1447141" cy="916383"/>
          </a:xfrm>
          <a:prstGeom prst="diamon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Clinical</a:t>
            </a:r>
          </a:p>
          <a:p>
            <a:pPr algn="ctr"/>
            <a:r>
              <a:rPr lang="en-US" sz="1200" b="1">
                <a:solidFill>
                  <a:schemeClr val="tx1"/>
                </a:solidFill>
              </a:rPr>
              <a:t>(Vitals)</a:t>
            </a:r>
          </a:p>
        </p:txBody>
      </p:sp>
      <p:sp>
        <p:nvSpPr>
          <p:cNvPr id="6" name="Plaque 5"/>
          <p:cNvSpPr/>
          <p:nvPr/>
        </p:nvSpPr>
        <p:spPr>
          <a:xfrm>
            <a:off x="1378146" y="4144170"/>
            <a:ext cx="1371913" cy="544495"/>
          </a:xfrm>
          <a:prstGeom prst="plaqu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Historical</a:t>
            </a:r>
          </a:p>
        </p:txBody>
      </p:sp>
      <p:sp>
        <p:nvSpPr>
          <p:cNvPr id="7" name="Regular Pentagon 6"/>
          <p:cNvSpPr/>
          <p:nvPr/>
        </p:nvSpPr>
        <p:spPr>
          <a:xfrm>
            <a:off x="1983147" y="2110121"/>
            <a:ext cx="1023342" cy="66210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Pharma</a:t>
            </a:r>
          </a:p>
        </p:txBody>
      </p:sp>
      <p:sp>
        <p:nvSpPr>
          <p:cNvPr id="8" name="Rectangle 7"/>
          <p:cNvSpPr/>
          <p:nvPr/>
        </p:nvSpPr>
        <p:spPr>
          <a:xfrm>
            <a:off x="945347" y="3419989"/>
            <a:ext cx="2123405" cy="6662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Medical</a:t>
            </a:r>
          </a:p>
          <a:p>
            <a:pPr algn="ctr"/>
            <a:r>
              <a:rPr lang="en-US" sz="1200" b="1">
                <a:solidFill>
                  <a:schemeClr val="tx1"/>
                </a:solidFill>
              </a:rPr>
              <a:t>(procedures)</a:t>
            </a:r>
          </a:p>
        </p:txBody>
      </p:sp>
      <p:sp>
        <p:nvSpPr>
          <p:cNvPr id="9" name="Right Arrow 8"/>
          <p:cNvSpPr/>
          <p:nvPr/>
        </p:nvSpPr>
        <p:spPr>
          <a:xfrm>
            <a:off x="2408840" y="2636043"/>
            <a:ext cx="1165073" cy="735539"/>
          </a:xfrm>
          <a:prstGeom prst="rightArrow">
            <a:avLst>
              <a:gd name="adj1" fmla="val 50000"/>
              <a:gd name="adj2" fmla="val 50000"/>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a:solidFill>
                  <a:schemeClr val="tx1"/>
                </a:solidFill>
              </a:rPr>
              <a:t>SELECTION</a:t>
            </a:r>
          </a:p>
        </p:txBody>
      </p:sp>
      <p:sp>
        <p:nvSpPr>
          <p:cNvPr id="10" name="Rounded Rectangle 9"/>
          <p:cNvSpPr/>
          <p:nvPr/>
        </p:nvSpPr>
        <p:spPr>
          <a:xfrm>
            <a:off x="3573913" y="1525846"/>
            <a:ext cx="2646497" cy="2758481"/>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charset="0"/>
              <a:buChar char="•"/>
            </a:pPr>
            <a:r>
              <a:rPr lang="en-US" sz="1200" b="1">
                <a:solidFill>
                  <a:schemeClr val="tx1"/>
                </a:solidFill>
              </a:rPr>
              <a:t>Cleaning</a:t>
            </a:r>
          </a:p>
          <a:p>
            <a:pPr marL="557213" lvl="1" indent="-214313">
              <a:buFont typeface="Arial" charset="0"/>
              <a:buChar char="•"/>
            </a:pPr>
            <a:r>
              <a:rPr lang="en-US" sz="1200" b="1">
                <a:solidFill>
                  <a:schemeClr val="tx1"/>
                </a:solidFill>
              </a:rPr>
              <a:t>Missing Values</a:t>
            </a:r>
          </a:p>
          <a:p>
            <a:pPr marL="557213" lvl="1" indent="-214313">
              <a:buFont typeface="Arial" charset="0"/>
              <a:buChar char="•"/>
            </a:pPr>
            <a:r>
              <a:rPr lang="en-US" sz="1200" b="1">
                <a:solidFill>
                  <a:schemeClr val="tx1"/>
                </a:solidFill>
              </a:rPr>
              <a:t>Noisy Removal</a:t>
            </a:r>
          </a:p>
          <a:p>
            <a:pPr marL="214313" indent="-214313">
              <a:buFont typeface="Arial" charset="0"/>
              <a:buChar char="•"/>
            </a:pPr>
            <a:r>
              <a:rPr lang="en-US" sz="1200" b="1">
                <a:solidFill>
                  <a:schemeClr val="tx1"/>
                </a:solidFill>
              </a:rPr>
              <a:t>Integration</a:t>
            </a:r>
          </a:p>
          <a:p>
            <a:pPr marL="557213" lvl="1" indent="-214313">
              <a:buFont typeface="Arial" charset="0"/>
              <a:buChar char="•"/>
            </a:pPr>
            <a:r>
              <a:rPr lang="en-US" sz="1200" b="1">
                <a:solidFill>
                  <a:schemeClr val="tx1"/>
                </a:solidFill>
              </a:rPr>
              <a:t>Redundancy</a:t>
            </a:r>
          </a:p>
          <a:p>
            <a:pPr marL="557213" lvl="1" indent="-214313">
              <a:buFont typeface="Arial" charset="0"/>
              <a:buChar char="•"/>
            </a:pPr>
            <a:r>
              <a:rPr lang="en-US" sz="1200" b="1">
                <a:solidFill>
                  <a:schemeClr val="tx1"/>
                </a:solidFill>
              </a:rPr>
              <a:t>Data Conflicts</a:t>
            </a:r>
          </a:p>
          <a:p>
            <a:pPr marL="900113" lvl="2" indent="-214313">
              <a:buFont typeface="Arial" charset="0"/>
              <a:buChar char="•"/>
            </a:pPr>
            <a:r>
              <a:rPr lang="en-US" sz="1200" b="1">
                <a:solidFill>
                  <a:schemeClr val="tx1"/>
                </a:solidFill>
              </a:rPr>
              <a:t>Correlation Analysis</a:t>
            </a:r>
          </a:p>
          <a:p>
            <a:pPr marL="900113" lvl="2" indent="-214313">
              <a:buFont typeface="Arial" charset="0"/>
              <a:buChar char="•"/>
            </a:pPr>
            <a:r>
              <a:rPr lang="en-US" sz="1200" b="1">
                <a:solidFill>
                  <a:schemeClr val="tx1"/>
                </a:solidFill>
              </a:rPr>
              <a:t>Covariance Analysis</a:t>
            </a:r>
          </a:p>
          <a:p>
            <a:pPr marL="214313" indent="-214313">
              <a:buFont typeface="Arial" charset="0"/>
              <a:buChar char="•"/>
            </a:pPr>
            <a:r>
              <a:rPr lang="en-US" sz="1200" b="1">
                <a:solidFill>
                  <a:schemeClr val="tx1"/>
                </a:solidFill>
              </a:rPr>
              <a:t>Reduction</a:t>
            </a:r>
          </a:p>
          <a:p>
            <a:pPr marL="557213" lvl="1" indent="-214313">
              <a:buFont typeface="Arial" charset="0"/>
              <a:buChar char="•"/>
            </a:pPr>
            <a:r>
              <a:rPr lang="en-US" sz="1200" b="1">
                <a:solidFill>
                  <a:schemeClr val="tx1"/>
                </a:solidFill>
              </a:rPr>
              <a:t>Wavelet Transform</a:t>
            </a:r>
          </a:p>
          <a:p>
            <a:pPr marL="557213" lvl="1" indent="-214313">
              <a:buFont typeface="Arial" charset="0"/>
              <a:buChar char="•"/>
            </a:pPr>
            <a:r>
              <a:rPr lang="en-US" sz="1200" b="1">
                <a:solidFill>
                  <a:schemeClr val="tx1"/>
                </a:solidFill>
              </a:rPr>
              <a:t>Principal Component Analysis</a:t>
            </a:r>
          </a:p>
          <a:p>
            <a:pPr marL="557213" lvl="1" indent="-214313">
              <a:buFont typeface="Arial" charset="0"/>
              <a:buChar char="•"/>
            </a:pPr>
            <a:r>
              <a:rPr lang="en-US" sz="1200" b="1">
                <a:solidFill>
                  <a:schemeClr val="tx1"/>
                </a:solidFill>
              </a:rPr>
              <a:t>Decision Tree (subselect)</a:t>
            </a:r>
          </a:p>
          <a:p>
            <a:pPr marL="557213" lvl="1" indent="-214313">
              <a:buFont typeface="Arial" charset="0"/>
              <a:buChar char="•"/>
            </a:pPr>
            <a:r>
              <a:rPr lang="en-US" sz="1200" b="1">
                <a:solidFill>
                  <a:schemeClr val="tx1"/>
                </a:solidFill>
              </a:rPr>
              <a:t>Regression Analysis</a:t>
            </a:r>
          </a:p>
          <a:p>
            <a:endParaRPr lang="en-US" sz="1200" b="1">
              <a:solidFill>
                <a:schemeClr val="tx1"/>
              </a:solidFill>
            </a:endParaRPr>
          </a:p>
        </p:txBody>
      </p:sp>
      <p:sp>
        <p:nvSpPr>
          <p:cNvPr id="11" name="TextBox 10"/>
          <p:cNvSpPr txBox="1"/>
          <p:nvPr/>
        </p:nvSpPr>
        <p:spPr>
          <a:xfrm>
            <a:off x="1642283" y="916494"/>
            <a:ext cx="766557" cy="507831"/>
          </a:xfrm>
          <a:prstGeom prst="rect">
            <a:avLst/>
          </a:prstGeom>
          <a:noFill/>
        </p:spPr>
        <p:txBody>
          <a:bodyPr wrap="none" rtlCol="0">
            <a:spAutoFit/>
          </a:bodyPr>
          <a:lstStyle/>
          <a:p>
            <a:r>
              <a:rPr lang="en-US" sz="2700" b="1"/>
              <a:t>EHR</a:t>
            </a:r>
          </a:p>
        </p:txBody>
      </p:sp>
      <p:sp>
        <p:nvSpPr>
          <p:cNvPr id="3" name="TextBox 2"/>
          <p:cNvSpPr txBox="1"/>
          <p:nvPr/>
        </p:nvSpPr>
        <p:spPr>
          <a:xfrm>
            <a:off x="6833844" y="990885"/>
            <a:ext cx="1912901" cy="415498"/>
          </a:xfrm>
          <a:prstGeom prst="rect">
            <a:avLst/>
          </a:prstGeom>
          <a:noFill/>
        </p:spPr>
        <p:txBody>
          <a:bodyPr wrap="square" rtlCol="0">
            <a:spAutoFit/>
          </a:bodyPr>
          <a:lstStyle/>
          <a:p>
            <a:r>
              <a:rPr lang="en-US" sz="2100" b="1"/>
              <a:t>Transformation</a:t>
            </a:r>
          </a:p>
        </p:txBody>
      </p:sp>
      <p:sp>
        <p:nvSpPr>
          <p:cNvPr id="13" name="Rounded Rectangle 12"/>
          <p:cNvSpPr/>
          <p:nvPr/>
        </p:nvSpPr>
        <p:spPr>
          <a:xfrm>
            <a:off x="6881933" y="1663367"/>
            <a:ext cx="2129720" cy="2063748"/>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charset="0"/>
              <a:buChar char="•"/>
            </a:pPr>
            <a:r>
              <a:rPr lang="en-US" sz="1200" b="1">
                <a:solidFill>
                  <a:schemeClr val="tx1"/>
                </a:solidFill>
              </a:rPr>
              <a:t>Smoothing</a:t>
            </a:r>
          </a:p>
          <a:p>
            <a:pPr marL="214313" indent="-214313">
              <a:buFont typeface="Arial" charset="0"/>
              <a:buChar char="•"/>
            </a:pPr>
            <a:r>
              <a:rPr lang="en-US" sz="1200" b="1">
                <a:solidFill>
                  <a:schemeClr val="tx1"/>
                </a:solidFill>
              </a:rPr>
              <a:t>Attribute Construction</a:t>
            </a:r>
          </a:p>
          <a:p>
            <a:pPr marL="214313" indent="-214313">
              <a:buFont typeface="Arial" charset="0"/>
              <a:buChar char="•"/>
            </a:pPr>
            <a:r>
              <a:rPr lang="en-US" sz="1200" b="1">
                <a:solidFill>
                  <a:schemeClr val="tx1"/>
                </a:solidFill>
              </a:rPr>
              <a:t>Aggregation</a:t>
            </a:r>
          </a:p>
          <a:p>
            <a:pPr marL="214313" indent="-214313">
              <a:buFont typeface="Arial" charset="0"/>
              <a:buChar char="•"/>
            </a:pPr>
            <a:r>
              <a:rPr lang="en-US" sz="1200" b="1">
                <a:solidFill>
                  <a:schemeClr val="tx1"/>
                </a:solidFill>
              </a:rPr>
              <a:t>Normailization</a:t>
            </a:r>
          </a:p>
          <a:p>
            <a:pPr marL="214313" indent="-214313">
              <a:buFont typeface="Arial" charset="0"/>
              <a:buChar char="•"/>
            </a:pPr>
            <a:r>
              <a:rPr lang="en-US" sz="1200" b="1">
                <a:solidFill>
                  <a:schemeClr val="tx1"/>
                </a:solidFill>
              </a:rPr>
              <a:t>Discretationzation</a:t>
            </a:r>
          </a:p>
          <a:p>
            <a:pPr marL="557213" lvl="1" indent="-214313">
              <a:buFont typeface="Arial" charset="0"/>
              <a:buChar char="•"/>
            </a:pPr>
            <a:r>
              <a:rPr lang="en-US" sz="1200" b="1">
                <a:solidFill>
                  <a:schemeClr val="tx1"/>
                </a:solidFill>
              </a:rPr>
              <a:t>Clustering</a:t>
            </a:r>
          </a:p>
          <a:p>
            <a:pPr marL="557213" lvl="1" indent="-214313">
              <a:buFont typeface="Arial" charset="0"/>
              <a:buChar char="•"/>
            </a:pPr>
            <a:r>
              <a:rPr lang="en-US" sz="1200" b="1">
                <a:solidFill>
                  <a:schemeClr val="tx1"/>
                </a:solidFill>
              </a:rPr>
              <a:t>Binning</a:t>
            </a:r>
          </a:p>
          <a:p>
            <a:pPr marL="557213" lvl="1" indent="-214313">
              <a:buFont typeface="Arial" charset="0"/>
              <a:buChar char="•"/>
            </a:pPr>
            <a:r>
              <a:rPr lang="en-US" sz="1200" b="1">
                <a:solidFill>
                  <a:schemeClr val="tx1"/>
                </a:solidFill>
              </a:rPr>
              <a:t>Histogram Analysis</a:t>
            </a:r>
          </a:p>
          <a:p>
            <a:pPr marL="557213" lvl="1" indent="-214313">
              <a:buFont typeface="Arial" charset="0"/>
              <a:buChar char="•"/>
            </a:pPr>
            <a:r>
              <a:rPr lang="en-US" sz="1200" b="1">
                <a:solidFill>
                  <a:schemeClr val="tx1"/>
                </a:solidFill>
              </a:rPr>
              <a:t>Concept Hierarchy</a:t>
            </a:r>
          </a:p>
        </p:txBody>
      </p:sp>
      <p:sp>
        <p:nvSpPr>
          <p:cNvPr id="14" name="TextBox 13"/>
          <p:cNvSpPr txBox="1"/>
          <p:nvPr/>
        </p:nvSpPr>
        <p:spPr>
          <a:xfrm>
            <a:off x="3622003" y="990885"/>
            <a:ext cx="2550318" cy="415498"/>
          </a:xfrm>
          <a:prstGeom prst="rect">
            <a:avLst/>
          </a:prstGeom>
          <a:noFill/>
        </p:spPr>
        <p:txBody>
          <a:bodyPr wrap="square" rtlCol="0">
            <a:spAutoFit/>
          </a:bodyPr>
          <a:lstStyle/>
          <a:p>
            <a:r>
              <a:rPr lang="en-US" sz="2100" b="1"/>
              <a:t>Data  Preprocessing</a:t>
            </a:r>
          </a:p>
        </p:txBody>
      </p:sp>
      <p:sp>
        <p:nvSpPr>
          <p:cNvPr id="15" name="Right Arrow 14"/>
          <p:cNvSpPr/>
          <p:nvPr/>
        </p:nvSpPr>
        <p:spPr>
          <a:xfrm>
            <a:off x="6228949" y="2636043"/>
            <a:ext cx="652984" cy="536757"/>
          </a:xfrm>
          <a:prstGeom prst="rightArrow">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solidFill>
                <a:schemeClr val="tx1"/>
              </a:solidFill>
            </a:endParaRPr>
          </a:p>
        </p:txBody>
      </p:sp>
      <p:pic>
        <p:nvPicPr>
          <p:cNvPr id="16" name="Picture 15"/>
          <p:cNvPicPr>
            <a:picLocks noChangeAspect="1"/>
          </p:cNvPicPr>
          <p:nvPr/>
        </p:nvPicPr>
        <p:blipFill>
          <a:blip r:embed="rId3"/>
          <a:stretch>
            <a:fillRect/>
          </a:stretch>
        </p:blipFill>
        <p:spPr>
          <a:xfrm>
            <a:off x="5556083" y="4945230"/>
            <a:ext cx="1809750" cy="1329446"/>
          </a:xfrm>
          <a:prstGeom prst="rect">
            <a:avLst/>
          </a:prstGeom>
        </p:spPr>
      </p:pic>
      <p:sp>
        <p:nvSpPr>
          <p:cNvPr id="17" name="Right Arrow 16"/>
          <p:cNvSpPr/>
          <p:nvPr/>
        </p:nvSpPr>
        <p:spPr>
          <a:xfrm rot="8510791">
            <a:off x="7018751" y="4295767"/>
            <a:ext cx="1194638" cy="536757"/>
          </a:xfrm>
          <a:prstGeom prst="rightArrow">
            <a:avLst>
              <a:gd name="adj1" fmla="val 50000"/>
              <a:gd name="adj2" fmla="val 64730"/>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solidFill>
                <a:schemeClr val="tx1"/>
              </a:solidFill>
            </a:endParaRPr>
          </a:p>
        </p:txBody>
      </p:sp>
      <p:sp>
        <p:nvSpPr>
          <p:cNvPr id="18" name="TextBox 17"/>
          <p:cNvSpPr txBox="1"/>
          <p:nvPr/>
        </p:nvSpPr>
        <p:spPr>
          <a:xfrm>
            <a:off x="5794102" y="4773780"/>
            <a:ext cx="1160446" cy="323165"/>
          </a:xfrm>
          <a:prstGeom prst="rect">
            <a:avLst/>
          </a:prstGeom>
          <a:noFill/>
        </p:spPr>
        <p:txBody>
          <a:bodyPr wrap="none" rtlCol="0">
            <a:spAutoFit/>
          </a:bodyPr>
          <a:lstStyle/>
          <a:p>
            <a:r>
              <a:rPr lang="en-US" sz="1500" b="1"/>
              <a:t>Data Mining</a:t>
            </a:r>
          </a:p>
        </p:txBody>
      </p:sp>
      <p:sp>
        <p:nvSpPr>
          <p:cNvPr id="20" name="Right Arrow 19"/>
          <p:cNvSpPr/>
          <p:nvPr/>
        </p:nvSpPr>
        <p:spPr>
          <a:xfrm rot="10800000">
            <a:off x="4688590" y="5255330"/>
            <a:ext cx="711194" cy="536757"/>
          </a:xfrm>
          <a:prstGeom prst="rightArrow">
            <a:avLst>
              <a:gd name="adj1" fmla="val 50000"/>
              <a:gd name="adj2" fmla="val 56725"/>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solidFill>
                <a:schemeClr val="tx1"/>
              </a:solidFill>
            </a:endParaRPr>
          </a:p>
        </p:txBody>
      </p:sp>
      <p:pic>
        <p:nvPicPr>
          <p:cNvPr id="21" name="Picture 20"/>
          <p:cNvPicPr>
            <a:picLocks noChangeAspect="1"/>
          </p:cNvPicPr>
          <p:nvPr/>
        </p:nvPicPr>
        <p:blipFill>
          <a:blip r:embed="rId4"/>
          <a:stretch>
            <a:fillRect/>
          </a:stretch>
        </p:blipFill>
        <p:spPr>
          <a:xfrm>
            <a:off x="1983148" y="4804527"/>
            <a:ext cx="2710862" cy="1659335"/>
          </a:xfrm>
          <a:prstGeom prst="rect">
            <a:avLst/>
          </a:prstGeom>
        </p:spPr>
      </p:pic>
    </p:spTree>
    <p:extLst>
      <p:ext uri="{BB962C8B-B14F-4D97-AF65-F5344CB8AC3E}">
        <p14:creationId xmlns:p14="http://schemas.microsoft.com/office/powerpoint/2010/main" val="15980712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11660" y="750558"/>
            <a:ext cx="6188985" cy="924575"/>
          </a:xfrm>
          <a:prstGeom prst="rect">
            <a:avLst/>
          </a:prstGeom>
        </p:spPr>
        <p:txBody>
          <a:bodyPr vert="horz" lIns="68580" tIns="34290" rIns="68580" bIns="3429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4100" b="1">
                <a:solidFill>
                  <a:sysClr val="windowText" lastClr="000000"/>
                </a:solidFill>
                <a:latin typeface="Calibri Light" panose="020F0302020204030204"/>
              </a:rPr>
              <a:t>Outcomes Beyond Emory </a:t>
            </a:r>
            <a:r>
              <a:rPr lang="en-US" sz="3300" b="1">
                <a:solidFill>
                  <a:sysClr val="windowText" lastClr="000000"/>
                </a:solidFill>
                <a:latin typeface="Calibri Light" panose="020F0302020204030204"/>
              </a:rPr>
              <a:t>	</a:t>
            </a:r>
          </a:p>
        </p:txBody>
      </p:sp>
      <p:pic>
        <p:nvPicPr>
          <p:cNvPr id="7" name="Picture 6"/>
          <p:cNvPicPr>
            <a:picLocks noChangeAspect="1"/>
          </p:cNvPicPr>
          <p:nvPr/>
        </p:nvPicPr>
        <p:blipFill>
          <a:blip r:embed="rId3"/>
          <a:stretch>
            <a:fillRect/>
          </a:stretch>
        </p:blipFill>
        <p:spPr>
          <a:xfrm>
            <a:off x="2219650" y="1738262"/>
            <a:ext cx="1632678" cy="2162267"/>
          </a:xfrm>
          <a:prstGeom prst="rect">
            <a:avLst/>
          </a:prstGeom>
        </p:spPr>
      </p:pic>
      <p:pic>
        <p:nvPicPr>
          <p:cNvPr id="4" name="Picture 3"/>
          <p:cNvPicPr>
            <a:picLocks noChangeAspect="1"/>
          </p:cNvPicPr>
          <p:nvPr/>
        </p:nvPicPr>
        <p:blipFill>
          <a:blip r:embed="rId4"/>
          <a:stretch>
            <a:fillRect/>
          </a:stretch>
        </p:blipFill>
        <p:spPr>
          <a:xfrm>
            <a:off x="767400" y="1675133"/>
            <a:ext cx="1343969" cy="2670255"/>
          </a:xfrm>
          <a:prstGeom prst="rect">
            <a:avLst/>
          </a:prstGeom>
        </p:spPr>
      </p:pic>
      <p:pic>
        <p:nvPicPr>
          <p:cNvPr id="3" name="Picture 2"/>
          <p:cNvPicPr>
            <a:picLocks noChangeAspect="1"/>
          </p:cNvPicPr>
          <p:nvPr/>
        </p:nvPicPr>
        <p:blipFill>
          <a:blip r:embed="rId5"/>
          <a:stretch>
            <a:fillRect/>
          </a:stretch>
        </p:blipFill>
        <p:spPr>
          <a:xfrm>
            <a:off x="1011661" y="2819396"/>
            <a:ext cx="1331546" cy="2319110"/>
          </a:xfrm>
          <a:prstGeom prst="rect">
            <a:avLst/>
          </a:prstGeom>
        </p:spPr>
      </p:pic>
      <p:sp>
        <p:nvSpPr>
          <p:cNvPr id="9" name="TextBox 8"/>
          <p:cNvSpPr txBox="1"/>
          <p:nvPr/>
        </p:nvSpPr>
        <p:spPr>
          <a:xfrm>
            <a:off x="7200646" y="1700115"/>
            <a:ext cx="1308537" cy="715581"/>
          </a:xfrm>
          <a:prstGeom prst="rect">
            <a:avLst/>
          </a:prstGeom>
          <a:noFill/>
        </p:spPr>
        <p:txBody>
          <a:bodyPr wrap="square" rtlCol="0">
            <a:spAutoFit/>
          </a:bodyPr>
          <a:lstStyle/>
          <a:p>
            <a:pPr algn="ctr"/>
            <a:r>
              <a:rPr lang="en-US" sz="1350"/>
              <a:t>Pediatric blood pressure measurement </a:t>
            </a:r>
          </a:p>
        </p:txBody>
      </p:sp>
      <p:sp>
        <p:nvSpPr>
          <p:cNvPr id="10" name="Rectangle 9"/>
          <p:cNvSpPr/>
          <p:nvPr/>
        </p:nvSpPr>
        <p:spPr>
          <a:xfrm>
            <a:off x="4638232" y="5152001"/>
            <a:ext cx="2075153" cy="530915"/>
          </a:xfrm>
          <a:prstGeom prst="rect">
            <a:avLst/>
          </a:prstGeom>
          <a:solidFill>
            <a:srgbClr val="E3C9A4">
              <a:alpha val="60000"/>
            </a:srgbClr>
          </a:solidFill>
        </p:spPr>
        <p:txBody>
          <a:bodyPr wrap="square">
            <a:spAutoFit/>
          </a:bodyPr>
          <a:lstStyle/>
          <a:p>
            <a:pPr algn="ctr"/>
            <a:r>
              <a:rPr lang="en-US" sz="1350">
                <a:solidFill>
                  <a:prstClr val="black"/>
                </a:solidFill>
                <a:ea typeface="Calibri" panose="020F0502020204030204" pitchFamily="34" charset="0"/>
                <a:cs typeface="Times New Roman" panose="02020603050405020304" pitchFamily="18" charset="0"/>
              </a:rPr>
              <a:t>Dementia Care</a:t>
            </a:r>
          </a:p>
          <a:p>
            <a:pPr algn="ctr"/>
            <a:r>
              <a:rPr lang="en-US" sz="1500">
                <a:solidFill>
                  <a:prstClr val="black"/>
                </a:solidFill>
                <a:ea typeface="Calibri" panose="020F0502020204030204" pitchFamily="34" charset="0"/>
                <a:cs typeface="Times New Roman" panose="02020603050405020304" pitchFamily="18" charset="0"/>
              </a:rPr>
              <a:t>X&amp;Y Chromosome </a:t>
            </a:r>
          </a:p>
        </p:txBody>
      </p:sp>
      <p:sp>
        <p:nvSpPr>
          <p:cNvPr id="12" name="Rectangle 11"/>
          <p:cNvSpPr/>
          <p:nvPr/>
        </p:nvSpPr>
        <p:spPr>
          <a:xfrm>
            <a:off x="6713384" y="3669184"/>
            <a:ext cx="2483495" cy="1246495"/>
          </a:xfrm>
          <a:prstGeom prst="rect">
            <a:avLst/>
          </a:prstGeom>
        </p:spPr>
        <p:txBody>
          <a:bodyPr wrap="square">
            <a:spAutoFit/>
          </a:bodyPr>
          <a:lstStyle/>
          <a:p>
            <a:pPr algn="ctr" defTabSz="685800">
              <a:defRPr/>
            </a:pPr>
            <a:r>
              <a:rPr lang="en-US" sz="1350" b="1" kern="0">
                <a:solidFill>
                  <a:prstClr val="black"/>
                </a:solidFill>
              </a:rPr>
              <a:t>Technology Interest Group (TIGr)</a:t>
            </a:r>
          </a:p>
          <a:p>
            <a:pPr algn="ctr" defTabSz="685800">
              <a:defRPr/>
            </a:pPr>
            <a:endParaRPr lang="en-US" sz="750" kern="0">
              <a:solidFill>
                <a:prstClr val="black"/>
              </a:solidFill>
            </a:endParaRPr>
          </a:p>
          <a:p>
            <a:pPr algn="ctr" defTabSz="685800">
              <a:defRPr/>
            </a:pPr>
            <a:r>
              <a:rPr lang="en-US" sz="1350" kern="0">
                <a:solidFill>
                  <a:prstClr val="black"/>
                </a:solidFill>
              </a:rPr>
              <a:t>Monthly meeting of </a:t>
            </a:r>
          </a:p>
          <a:p>
            <a:pPr algn="ctr" defTabSz="685800">
              <a:defRPr/>
            </a:pPr>
            <a:r>
              <a:rPr lang="en-US" sz="1350" kern="0">
                <a:solidFill>
                  <a:prstClr val="black"/>
                </a:solidFill>
              </a:rPr>
              <a:t>Emory &amp; GA Tech faculty </a:t>
            </a:r>
          </a:p>
          <a:p>
            <a:pPr algn="ctr" defTabSz="685800">
              <a:defRPr/>
            </a:pPr>
            <a:r>
              <a:rPr lang="en-US" sz="1350" kern="0">
                <a:solidFill>
                  <a:prstClr val="black"/>
                </a:solidFill>
              </a:rPr>
              <a:t>&amp; corporations</a:t>
            </a:r>
          </a:p>
        </p:txBody>
      </p:sp>
      <p:grpSp>
        <p:nvGrpSpPr>
          <p:cNvPr id="13" name="Group 12"/>
          <p:cNvGrpSpPr/>
          <p:nvPr/>
        </p:nvGrpSpPr>
        <p:grpSpPr>
          <a:xfrm>
            <a:off x="0" y="5239777"/>
            <a:ext cx="9144000" cy="791425"/>
            <a:chOff x="0" y="5843369"/>
            <a:chExt cx="12192000" cy="1055233"/>
          </a:xfrm>
        </p:grpSpPr>
        <p:pic>
          <p:nvPicPr>
            <p:cNvPr id="14" name="Picture 13"/>
            <p:cNvPicPr>
              <a:picLocks noChangeAspect="1"/>
            </p:cNvPicPr>
            <p:nvPr/>
          </p:nvPicPr>
          <p:blipFill>
            <a:blip r:embed="rId6"/>
            <a:stretch>
              <a:fillRect/>
            </a:stretch>
          </p:blipFill>
          <p:spPr>
            <a:xfrm>
              <a:off x="0" y="5843369"/>
              <a:ext cx="12192000" cy="1055233"/>
            </a:xfrm>
            <a:prstGeom prst="rect">
              <a:avLst/>
            </a:prstGeom>
          </p:spPr>
        </p:pic>
        <p:sp>
          <p:nvSpPr>
            <p:cNvPr id="15" name="TextBox 14"/>
            <p:cNvSpPr txBox="1"/>
            <p:nvPr/>
          </p:nvSpPr>
          <p:spPr>
            <a:xfrm>
              <a:off x="5060887" y="6176553"/>
              <a:ext cx="6989275" cy="430887"/>
            </a:xfrm>
            <a:prstGeom prst="rect">
              <a:avLst/>
            </a:prstGeom>
            <a:noFill/>
          </p:spPr>
          <p:txBody>
            <a:bodyPr wrap="square" rtlCol="0">
              <a:spAutoFit/>
            </a:bodyPr>
            <a:lstStyle/>
            <a:p>
              <a:r>
                <a:rPr lang="en-US" sz="1500">
                  <a:solidFill>
                    <a:prstClr val="white"/>
                  </a:solidFill>
                  <a:latin typeface="Times New Roman" panose="02020603050405020304" pitchFamily="18" charset="0"/>
                  <a:cs typeface="Times New Roman" panose="02020603050405020304" pitchFamily="18" charset="0"/>
                </a:rPr>
                <a:t>CENTER FOR DATA SCIENCE</a:t>
              </a:r>
            </a:p>
          </p:txBody>
        </p:sp>
      </p:grpSp>
      <p:pic>
        <p:nvPicPr>
          <p:cNvPr id="2" name="Picture 1"/>
          <p:cNvPicPr>
            <a:picLocks noChangeAspect="1"/>
          </p:cNvPicPr>
          <p:nvPr/>
        </p:nvPicPr>
        <p:blipFill>
          <a:blip r:embed="rId7"/>
          <a:stretch>
            <a:fillRect/>
          </a:stretch>
        </p:blipFill>
        <p:spPr>
          <a:xfrm>
            <a:off x="4345323" y="3610852"/>
            <a:ext cx="2288464" cy="1430771"/>
          </a:xfrm>
          <a:prstGeom prst="rect">
            <a:avLst/>
          </a:prstGeom>
        </p:spPr>
      </p:pic>
      <p:sp>
        <p:nvSpPr>
          <p:cNvPr id="11" name="TextBox 10"/>
          <p:cNvSpPr txBox="1"/>
          <p:nvPr/>
        </p:nvSpPr>
        <p:spPr>
          <a:xfrm>
            <a:off x="4274247" y="2577144"/>
            <a:ext cx="4869753" cy="923330"/>
          </a:xfrm>
          <a:prstGeom prst="rect">
            <a:avLst/>
          </a:prstGeom>
          <a:solidFill>
            <a:schemeClr val="bg1">
              <a:alpha val="70000"/>
            </a:schemeClr>
          </a:solidFill>
        </p:spPr>
        <p:txBody>
          <a:bodyPr wrap="square" rtlCol="0">
            <a:spAutoFit/>
          </a:bodyPr>
          <a:lstStyle/>
          <a:p>
            <a:pPr algn="ctr" defTabSz="685800">
              <a:defRPr/>
            </a:pPr>
            <a:r>
              <a:rPr lang="en-US" sz="1350" kern="0">
                <a:solidFill>
                  <a:prstClr val="black"/>
                </a:solidFill>
              </a:rPr>
              <a:t>Personalized technology to support health</a:t>
            </a:r>
          </a:p>
          <a:p>
            <a:pPr algn="ctr" defTabSz="685800">
              <a:defRPr/>
            </a:pPr>
            <a:endParaRPr lang="en-US" sz="1350" kern="0">
              <a:solidFill>
                <a:prstClr val="black"/>
              </a:solidFill>
            </a:endParaRPr>
          </a:p>
          <a:p>
            <a:pPr algn="ctr" defTabSz="685800">
              <a:defRPr/>
            </a:pPr>
            <a:r>
              <a:rPr lang="en-US" sz="1350" kern="0">
                <a:solidFill>
                  <a:prstClr val="black"/>
                </a:solidFill>
              </a:rPr>
              <a:t>E-tech companion</a:t>
            </a:r>
          </a:p>
          <a:p>
            <a:pPr algn="ctr" defTabSz="685800">
              <a:defRPr/>
            </a:pPr>
            <a:r>
              <a:rPr lang="en-US" sz="1350" i="1" kern="0">
                <a:solidFill>
                  <a:prstClr val="black"/>
                </a:solidFill>
                <a:latin typeface="Brush Script MT" panose="03060802040406070304" pitchFamily="66" charset="0"/>
              </a:rPr>
              <a:t>Simple C</a:t>
            </a:r>
          </a:p>
        </p:txBody>
      </p:sp>
      <p:sp>
        <p:nvSpPr>
          <p:cNvPr id="16" name="TextBox 15"/>
          <p:cNvSpPr txBox="1"/>
          <p:nvPr/>
        </p:nvSpPr>
        <p:spPr>
          <a:xfrm>
            <a:off x="4028996" y="1780021"/>
            <a:ext cx="1590268" cy="507831"/>
          </a:xfrm>
          <a:prstGeom prst="rect">
            <a:avLst/>
          </a:prstGeom>
          <a:noFill/>
        </p:spPr>
        <p:txBody>
          <a:bodyPr wrap="square" rtlCol="0">
            <a:spAutoFit/>
          </a:bodyPr>
          <a:lstStyle/>
          <a:p>
            <a:pPr algn="ctr"/>
            <a:r>
              <a:rPr lang="en-US" sz="1350"/>
              <a:t>COPD Pulmonary breathing therapy</a:t>
            </a:r>
          </a:p>
        </p:txBody>
      </p:sp>
      <p:sp>
        <p:nvSpPr>
          <p:cNvPr id="17" name="TextBox 16"/>
          <p:cNvSpPr txBox="1"/>
          <p:nvPr/>
        </p:nvSpPr>
        <p:spPr>
          <a:xfrm>
            <a:off x="5635365" y="1751185"/>
            <a:ext cx="1457000" cy="715581"/>
          </a:xfrm>
          <a:prstGeom prst="rect">
            <a:avLst/>
          </a:prstGeom>
          <a:noFill/>
        </p:spPr>
        <p:txBody>
          <a:bodyPr wrap="square" rtlCol="0">
            <a:spAutoFit/>
          </a:bodyPr>
          <a:lstStyle/>
          <a:p>
            <a:pPr algn="ctr"/>
            <a:r>
              <a:rPr lang="en-US" sz="1350"/>
              <a:t>Music motivation &amp; education for HIV patients</a:t>
            </a:r>
          </a:p>
        </p:txBody>
      </p:sp>
      <p:pic>
        <p:nvPicPr>
          <p:cNvPr id="18" name="Content Placeholder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2783648" y="3222460"/>
            <a:ext cx="1480145" cy="2005621"/>
          </a:xfrm>
          <a:prstGeom prst="rect">
            <a:avLst/>
          </a:prstGeom>
        </p:spPr>
      </p:pic>
    </p:spTree>
    <p:extLst>
      <p:ext uri="{BB962C8B-B14F-4D97-AF65-F5344CB8AC3E}">
        <p14:creationId xmlns:p14="http://schemas.microsoft.com/office/powerpoint/2010/main" val="1280110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4BD2-AFF4-46C4-9572-0141C6AD0608}"/>
              </a:ext>
            </a:extLst>
          </p:cNvPr>
          <p:cNvSpPr>
            <a:spLocks noGrp="1"/>
          </p:cNvSpPr>
          <p:nvPr>
            <p:ph type="title"/>
          </p:nvPr>
        </p:nvSpPr>
        <p:spPr/>
        <p:txBody>
          <a:bodyPr/>
          <a:lstStyle/>
          <a:p>
            <a:br>
              <a:rPr lang="en-US"/>
            </a:br>
            <a:r>
              <a:rPr lang="en-US"/>
              <a:t>Heartfelt Connection Model-</a:t>
            </a:r>
            <a:br>
              <a:rPr lang="en-US"/>
            </a:br>
            <a:r>
              <a:rPr lang="en-US"/>
              <a:t>How Nurses are to thrive and survive?</a:t>
            </a:r>
          </a:p>
        </p:txBody>
      </p:sp>
      <p:pic>
        <p:nvPicPr>
          <p:cNvPr id="1026" name="Picture 2" descr="http://tapnewswire.com/wp-content/uploads/2016/03/heart-and-mind-connection.jpg">
            <a:extLst>
              <a:ext uri="{FF2B5EF4-FFF2-40B4-BE49-F238E27FC236}">
                <a16:creationId xmlns:a16="http://schemas.microsoft.com/office/drawing/2014/main" id="{A293A874-0F32-48A7-9315-AB87FCB8A3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5663" y="3429000"/>
            <a:ext cx="6737684"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675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8AE00-C661-4AAD-8985-6D8026B03640}"/>
              </a:ext>
            </a:extLst>
          </p:cNvPr>
          <p:cNvSpPr>
            <a:spLocks noGrp="1"/>
          </p:cNvSpPr>
          <p:nvPr>
            <p:ph idx="1"/>
          </p:nvPr>
        </p:nvSpPr>
        <p:spPr/>
        <p:txBody>
          <a:bodyPr/>
          <a:lstStyle/>
          <a:p>
            <a:pPr marL="0" indent="0" algn="ctr">
              <a:buNone/>
            </a:pPr>
            <a:r>
              <a:rPr lang="en-US" sz="4400"/>
              <a:t>Why Nursing Research </a:t>
            </a:r>
          </a:p>
          <a:p>
            <a:pPr marL="0" indent="0" algn="ctr">
              <a:buNone/>
            </a:pPr>
            <a:r>
              <a:rPr lang="en-US" sz="4400"/>
              <a:t>Perfectly Qualifies for </a:t>
            </a:r>
          </a:p>
          <a:p>
            <a:pPr marL="0" indent="0" algn="ctr">
              <a:buNone/>
            </a:pPr>
            <a:r>
              <a:rPr lang="en-US" sz="4400"/>
              <a:t>The Heartfelt Connector Model</a:t>
            </a:r>
          </a:p>
        </p:txBody>
      </p:sp>
      <p:sp>
        <p:nvSpPr>
          <p:cNvPr id="5" name="Title 4">
            <a:extLst>
              <a:ext uri="{FF2B5EF4-FFF2-40B4-BE49-F238E27FC236}">
                <a16:creationId xmlns:a16="http://schemas.microsoft.com/office/drawing/2014/main" id="{10D1152D-5E42-4D89-9287-E751B884BAF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709265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A43B-1A1D-488A-871A-4B8EE0941FA9}"/>
              </a:ext>
            </a:extLst>
          </p:cNvPr>
          <p:cNvSpPr>
            <a:spLocks noGrp="1"/>
          </p:cNvSpPr>
          <p:nvPr>
            <p:ph type="title"/>
          </p:nvPr>
        </p:nvSpPr>
        <p:spPr>
          <a:xfrm>
            <a:off x="914400" y="1135116"/>
            <a:ext cx="7772400" cy="1395250"/>
          </a:xfrm>
        </p:spPr>
        <p:txBody>
          <a:bodyPr/>
          <a:lstStyle/>
          <a:p>
            <a:pPr algn="l"/>
            <a:r>
              <a:rPr lang="en-US"/>
              <a:t>Lack of science-based funding</a:t>
            </a:r>
          </a:p>
        </p:txBody>
      </p:sp>
      <p:sp>
        <p:nvSpPr>
          <p:cNvPr id="3" name="Content Placeholder 2">
            <a:extLst>
              <a:ext uri="{FF2B5EF4-FFF2-40B4-BE49-F238E27FC236}">
                <a16:creationId xmlns:a16="http://schemas.microsoft.com/office/drawing/2014/main" id="{D294737B-5509-4CB5-B8E4-B5B821EFCF40}"/>
              </a:ext>
            </a:extLst>
          </p:cNvPr>
          <p:cNvSpPr>
            <a:spLocks noGrp="1"/>
          </p:cNvSpPr>
          <p:nvPr>
            <p:ph idx="1"/>
          </p:nvPr>
        </p:nvSpPr>
        <p:spPr>
          <a:xfrm>
            <a:off x="914400" y="2530366"/>
            <a:ext cx="8229600" cy="4525963"/>
          </a:xfrm>
        </p:spPr>
        <p:txBody>
          <a:bodyPr/>
          <a:lstStyle/>
          <a:p>
            <a:r>
              <a:rPr lang="en-US"/>
              <a:t>Nursing is not funded like other medical professions. </a:t>
            </a:r>
          </a:p>
          <a:p>
            <a:r>
              <a:rPr lang="en-US"/>
              <a:t>Nursing is NOT part of STEM. </a:t>
            </a:r>
            <a:r>
              <a:rPr lang="en-US" sz="1600"/>
              <a:t>https://</a:t>
            </a:r>
            <a:r>
              <a:rPr lang="en-US" sz="1600" err="1"/>
              <a:t>www.google.com</a:t>
            </a:r>
            <a:r>
              <a:rPr lang="en-US" sz="1600"/>
              <a:t>/</a:t>
            </a:r>
            <a:r>
              <a:rPr lang="en-US" sz="1600" err="1"/>
              <a:t>url?sa</a:t>
            </a:r>
            <a:r>
              <a:rPr lang="en-US" sz="1600"/>
              <a:t>=</a:t>
            </a:r>
            <a:r>
              <a:rPr lang="en-US" sz="1600" err="1"/>
              <a:t>t&amp;rct</a:t>
            </a:r>
            <a:r>
              <a:rPr lang="en-US" sz="1600"/>
              <a:t>=</a:t>
            </a:r>
            <a:r>
              <a:rPr lang="en-US" sz="1600" err="1"/>
              <a:t>j&amp;q</a:t>
            </a:r>
            <a:r>
              <a:rPr lang="en-US" sz="1600"/>
              <a:t>=&amp;</a:t>
            </a:r>
            <a:r>
              <a:rPr lang="en-US" sz="1600" err="1"/>
              <a:t>esrc</a:t>
            </a:r>
            <a:r>
              <a:rPr lang="en-US" sz="1600"/>
              <a:t>=</a:t>
            </a:r>
            <a:r>
              <a:rPr lang="en-US" sz="1600" err="1"/>
              <a:t>s&amp;source</a:t>
            </a:r>
            <a:r>
              <a:rPr lang="en-US" sz="1600"/>
              <a:t>=</a:t>
            </a:r>
            <a:r>
              <a:rPr lang="en-US" sz="1600" err="1"/>
              <a:t>web&amp;cd</a:t>
            </a:r>
            <a:r>
              <a:rPr lang="en-US" sz="1600"/>
              <a:t>=17&amp;ved=2ahUKEwiEquSj1LThAhWDPN8KHQtcANUQFjAQegQICBAC&amp;url=https%3A%2F%2Fwww.bls.gov%2Foes%2Fstem_list.xlsx&amp;usg=AOvVaw3LIMmEzCmuoRUpUkIHWnXk</a:t>
            </a:r>
          </a:p>
          <a:p>
            <a:r>
              <a:rPr lang="en-US"/>
              <a:t>Attracting science-based funding to enable data-driven determinations of Nursing’s value.</a:t>
            </a:r>
          </a:p>
          <a:p>
            <a:pPr marL="0" indent="0">
              <a:buNone/>
            </a:pPr>
            <a:endParaRPr lang="en-US" sz="2800"/>
          </a:p>
          <a:p>
            <a:endParaRPr lang="en-US"/>
          </a:p>
          <a:p>
            <a:pPr marL="0" indent="0">
              <a:buNone/>
            </a:pPr>
            <a:endParaRPr lang="en-US"/>
          </a:p>
        </p:txBody>
      </p:sp>
    </p:spTree>
    <p:extLst>
      <p:ext uri="{BB962C8B-B14F-4D97-AF65-F5344CB8AC3E}">
        <p14:creationId xmlns:p14="http://schemas.microsoft.com/office/powerpoint/2010/main" val="37863474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696E8-BEFB-43C9-8ED9-1DEFB25EAD86}"/>
              </a:ext>
            </a:extLst>
          </p:cNvPr>
          <p:cNvSpPr>
            <a:spLocks noGrp="1"/>
          </p:cNvSpPr>
          <p:nvPr>
            <p:ph type="title"/>
          </p:nvPr>
        </p:nvSpPr>
        <p:spPr>
          <a:xfrm>
            <a:off x="457200" y="846138"/>
            <a:ext cx="8229600" cy="1143000"/>
          </a:xfrm>
        </p:spPr>
        <p:txBody>
          <a:bodyPr/>
          <a:lstStyle/>
          <a:p>
            <a:r>
              <a:rPr lang="en-US"/>
              <a:t>Carve out a place for…</a:t>
            </a:r>
          </a:p>
        </p:txBody>
      </p:sp>
      <p:pic>
        <p:nvPicPr>
          <p:cNvPr id="5" name="Picture 2" descr="http://charterforcompassion.org/images/menus/Blogs/compassion600.jpg">
            <a:extLst>
              <a:ext uri="{FF2B5EF4-FFF2-40B4-BE49-F238E27FC236}">
                <a16:creationId xmlns:a16="http://schemas.microsoft.com/office/drawing/2014/main" id="{C33B55D3-F8FA-4C0D-BD5C-0C5251E811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81048" y="2286000"/>
            <a:ext cx="5202621" cy="384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438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34E-BA1B-41E0-93F4-B63F4F7C0AB3}"/>
              </a:ext>
            </a:extLst>
          </p:cNvPr>
          <p:cNvSpPr>
            <a:spLocks noGrp="1"/>
          </p:cNvSpPr>
          <p:nvPr>
            <p:ph type="title"/>
          </p:nvPr>
        </p:nvSpPr>
        <p:spPr>
          <a:xfrm>
            <a:off x="457200" y="846138"/>
            <a:ext cx="8229600" cy="1143000"/>
          </a:xfrm>
        </p:spPr>
        <p:txBody>
          <a:bodyPr/>
          <a:lstStyle/>
          <a:p>
            <a:r>
              <a:rPr lang="en-US"/>
              <a:t>How Heartfelt Connection Works</a:t>
            </a:r>
          </a:p>
        </p:txBody>
      </p:sp>
      <p:graphicFrame>
        <p:nvGraphicFramePr>
          <p:cNvPr id="4" name="Content Placeholder 3">
            <a:extLst>
              <a:ext uri="{FF2B5EF4-FFF2-40B4-BE49-F238E27FC236}">
                <a16:creationId xmlns:a16="http://schemas.microsoft.com/office/drawing/2014/main" id="{870E5305-9ADD-4D2A-9362-09AFAB94367D}"/>
              </a:ext>
            </a:extLst>
          </p:cNvPr>
          <p:cNvGraphicFramePr>
            <a:graphicFrameLocks noGrp="1"/>
          </p:cNvGraphicFramePr>
          <p:nvPr>
            <p:ph idx="1"/>
            <p:extLst>
              <p:ext uri="{D42A27DB-BD31-4B8C-83A1-F6EECF244321}">
                <p14:modId xmlns:p14="http://schemas.microsoft.com/office/powerpoint/2010/main" val="1824777344"/>
              </p:ext>
            </p:extLst>
          </p:nvPr>
        </p:nvGraphicFramePr>
        <p:xfrm>
          <a:off x="1323473" y="1989138"/>
          <a:ext cx="6978316" cy="2943870"/>
        </p:xfrm>
        <a:graphic>
          <a:graphicData uri="http://schemas.openxmlformats.org/drawingml/2006/table">
            <a:tbl>
              <a:tblPr firstRow="1" firstCol="1" bandRow="1">
                <a:tableStyleId>{5C22544A-7EE6-4342-B048-85BDC9FD1C3A}</a:tableStyleId>
              </a:tblPr>
              <a:tblGrid>
                <a:gridCol w="5991726">
                  <a:extLst>
                    <a:ext uri="{9D8B030D-6E8A-4147-A177-3AD203B41FA5}">
                      <a16:colId xmlns:a16="http://schemas.microsoft.com/office/drawing/2014/main" val="775330933"/>
                    </a:ext>
                  </a:extLst>
                </a:gridCol>
                <a:gridCol w="986590">
                  <a:extLst>
                    <a:ext uri="{9D8B030D-6E8A-4147-A177-3AD203B41FA5}">
                      <a16:colId xmlns:a16="http://schemas.microsoft.com/office/drawing/2014/main" val="2829276559"/>
                    </a:ext>
                  </a:extLst>
                </a:gridCol>
              </a:tblGrid>
              <a:tr h="453866">
                <a:tc gridSpan="2">
                  <a:txBody>
                    <a:bodyPr/>
                    <a:lstStyle/>
                    <a:p>
                      <a:pPr marL="0" marR="0" algn="l">
                        <a:lnSpc>
                          <a:spcPct val="107000"/>
                        </a:lnSpc>
                        <a:spcBef>
                          <a:spcPts val="0"/>
                        </a:spcBef>
                        <a:spcAft>
                          <a:spcPts val="0"/>
                        </a:spcAft>
                      </a:pPr>
                      <a:r>
                        <a:rPr lang="en-US" sz="2600" u="sng">
                          <a:effectLst/>
                        </a:rPr>
                        <a:t>Heartfelt Connector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506220354"/>
                  </a:ext>
                </a:extLst>
              </a:tr>
              <a:tr h="314220">
                <a:tc>
                  <a:txBody>
                    <a:bodyPr/>
                    <a:lstStyle/>
                    <a:p>
                      <a:pPr marL="0" marR="0" algn="l">
                        <a:lnSpc>
                          <a:spcPct val="107000"/>
                        </a:lnSpc>
                        <a:spcBef>
                          <a:spcPts val="0"/>
                        </a:spcBef>
                        <a:spcAft>
                          <a:spcPts val="0"/>
                        </a:spcAft>
                      </a:pPr>
                      <a:r>
                        <a:rPr lang="en-US" sz="1800" u="sng">
                          <a:effectLst/>
                        </a:rPr>
                        <a:t>Characteristics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u="sng">
                          <a:effectLst/>
                        </a:rPr>
                        <a:t>Nursing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0414"/>
                  </a:ext>
                </a:extLst>
              </a:tr>
              <a:tr h="411008">
                <a:tc>
                  <a:txBody>
                    <a:bodyPr/>
                    <a:lstStyle/>
                    <a:p>
                      <a:pPr marL="0" marR="0" algn="l">
                        <a:lnSpc>
                          <a:spcPct val="107000"/>
                        </a:lnSpc>
                        <a:spcBef>
                          <a:spcPts val="0"/>
                        </a:spcBef>
                        <a:spcAft>
                          <a:spcPts val="0"/>
                        </a:spcAft>
                      </a:pPr>
                      <a:r>
                        <a:rPr lang="en-US" sz="1800">
                          <a:effectLst/>
                        </a:rPr>
                        <a:t>Large cross-section of people with gift-giving ability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l">
                        <a:lnSpc>
                          <a:spcPct val="107000"/>
                        </a:lnSpc>
                        <a:spcBef>
                          <a:spcPts val="0"/>
                        </a:spcBef>
                        <a:spcAft>
                          <a:spcPts val="0"/>
                        </a:spcAft>
                        <a:buFont typeface="Wingdings" panose="05000000000000000000" pitchFamily="2" charset="2"/>
                        <a:buChar char=""/>
                      </a:pPr>
                      <a:r>
                        <a:rPr lang="en-US" sz="18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6650146"/>
                  </a:ext>
                </a:extLst>
              </a:tr>
              <a:tr h="498976">
                <a:tc>
                  <a:txBody>
                    <a:bodyPr/>
                    <a:lstStyle/>
                    <a:p>
                      <a:pPr marL="0" marR="0" algn="l">
                        <a:lnSpc>
                          <a:spcPct val="107000"/>
                        </a:lnSpc>
                        <a:spcBef>
                          <a:spcPts val="0"/>
                        </a:spcBef>
                        <a:spcAft>
                          <a:spcPts val="0"/>
                        </a:spcAft>
                      </a:pPr>
                      <a:r>
                        <a:rPr lang="en-US" sz="1800">
                          <a:effectLst/>
                        </a:rPr>
                        <a:t>Compelling value proposition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l">
                        <a:lnSpc>
                          <a:spcPct val="107000"/>
                        </a:lnSpc>
                        <a:spcBef>
                          <a:spcPts val="0"/>
                        </a:spcBef>
                        <a:spcAft>
                          <a:spcPts val="0"/>
                        </a:spcAft>
                        <a:buFont typeface="Wingdings" panose="05000000000000000000" pitchFamily="2" charset="2"/>
                        <a:buChar char=""/>
                      </a:pPr>
                      <a:r>
                        <a:rPr lang="en-US" sz="18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2738594"/>
                  </a:ext>
                </a:extLst>
              </a:tr>
              <a:tr h="511677">
                <a:tc>
                  <a:txBody>
                    <a:bodyPr/>
                    <a:lstStyle/>
                    <a:p>
                      <a:pPr marL="0" marR="0" algn="l">
                        <a:lnSpc>
                          <a:spcPct val="107000"/>
                        </a:lnSpc>
                        <a:spcBef>
                          <a:spcPts val="0"/>
                        </a:spcBef>
                        <a:spcAft>
                          <a:spcPts val="0"/>
                        </a:spcAft>
                      </a:pPr>
                      <a:r>
                        <a:rPr lang="en-US" sz="1800">
                          <a:effectLst/>
                        </a:rPr>
                        <a:t>Ability to attract, involve large numbers of volunteers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l">
                        <a:lnSpc>
                          <a:spcPct val="107000"/>
                        </a:lnSpc>
                        <a:spcBef>
                          <a:spcPts val="0"/>
                        </a:spcBef>
                        <a:spcAft>
                          <a:spcPts val="0"/>
                        </a:spcAft>
                        <a:buFont typeface="Wingdings" panose="05000000000000000000" pitchFamily="2" charset="2"/>
                        <a:buChar char=""/>
                      </a:pPr>
                      <a:r>
                        <a:rPr lang="en-US" sz="18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7182908"/>
                  </a:ext>
                </a:extLst>
              </a:tr>
              <a:tr h="754123">
                <a:tc>
                  <a:txBody>
                    <a:bodyPr/>
                    <a:lstStyle/>
                    <a:p>
                      <a:pPr marL="0" marR="0" algn="l">
                        <a:lnSpc>
                          <a:spcPct val="107000"/>
                        </a:lnSpc>
                        <a:spcBef>
                          <a:spcPts val="0"/>
                        </a:spcBef>
                        <a:spcAft>
                          <a:spcPts val="0"/>
                        </a:spcAft>
                      </a:pPr>
                      <a:r>
                        <a:rPr lang="en-US" sz="1800">
                          <a:effectLst/>
                        </a:rPr>
                        <a:t>Able to go broad – even if only in one geography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l">
                        <a:lnSpc>
                          <a:spcPct val="107000"/>
                        </a:lnSpc>
                        <a:spcBef>
                          <a:spcPts val="0"/>
                        </a:spcBef>
                        <a:spcAft>
                          <a:spcPts val="0"/>
                        </a:spcAft>
                        <a:buFont typeface="Wingdings" panose="05000000000000000000" pitchFamily="2" charset="2"/>
                        <a:buChar char=""/>
                      </a:pPr>
                      <a:r>
                        <a:rPr lang="en-US" sz="18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7491354"/>
                  </a:ext>
                </a:extLst>
              </a:tr>
            </a:tbl>
          </a:graphicData>
        </a:graphic>
      </p:graphicFrame>
      <p:sp>
        <p:nvSpPr>
          <p:cNvPr id="5" name="Rectangle 1">
            <a:extLst>
              <a:ext uri="{FF2B5EF4-FFF2-40B4-BE49-F238E27FC236}">
                <a16:creationId xmlns:a16="http://schemas.microsoft.com/office/drawing/2014/main" id="{54F390D2-2F4D-403A-A24F-D848C1E1308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661365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DDA7E-2010-4769-9C01-8975015089DF}"/>
              </a:ext>
            </a:extLst>
          </p:cNvPr>
          <p:cNvSpPr>
            <a:spLocks noGrp="1"/>
          </p:cNvSpPr>
          <p:nvPr>
            <p:ph type="title"/>
          </p:nvPr>
        </p:nvSpPr>
        <p:spPr>
          <a:xfrm>
            <a:off x="457200" y="274638"/>
            <a:ext cx="8229600" cy="1143000"/>
          </a:xfrm>
        </p:spPr>
        <p:txBody>
          <a:bodyPr/>
          <a:lstStyle/>
          <a:p>
            <a:r>
              <a:rPr lang="en-US"/>
              <a:t>Nursing Practice Defined</a:t>
            </a:r>
          </a:p>
        </p:txBody>
      </p:sp>
      <p:sp>
        <p:nvSpPr>
          <p:cNvPr id="3" name="Content Placeholder 2">
            <a:extLst>
              <a:ext uri="{FF2B5EF4-FFF2-40B4-BE49-F238E27FC236}">
                <a16:creationId xmlns:a16="http://schemas.microsoft.com/office/drawing/2014/main" id="{1DAB7416-35B9-4790-A065-63D4942DFEE7}"/>
              </a:ext>
            </a:extLst>
          </p:cNvPr>
          <p:cNvSpPr>
            <a:spLocks noGrp="1"/>
          </p:cNvSpPr>
          <p:nvPr>
            <p:ph idx="1"/>
          </p:nvPr>
        </p:nvSpPr>
        <p:spPr/>
        <p:txBody>
          <a:bodyPr/>
          <a:lstStyle/>
          <a:p>
            <a:r>
              <a:rPr lang="en-US"/>
              <a:t>“…and advocacy in the care of individuals, families, communities, and populations.”</a:t>
            </a:r>
          </a:p>
          <a:p>
            <a:pPr marL="0" indent="0" algn="r">
              <a:buNone/>
            </a:pPr>
            <a:r>
              <a:rPr lang="en-US"/>
              <a:t>-- ANA</a:t>
            </a:r>
          </a:p>
          <a:p>
            <a:pPr marL="0" indent="0" algn="r">
              <a:buNone/>
            </a:pPr>
            <a:endParaRPr lang="en-US"/>
          </a:p>
          <a:p>
            <a:pPr marL="0" indent="0" algn="ctr">
              <a:buNone/>
            </a:pPr>
            <a:r>
              <a:rPr lang="en-US" sz="4000" b="1"/>
              <a:t>Who advocates for Nursing?</a:t>
            </a:r>
          </a:p>
        </p:txBody>
      </p:sp>
    </p:spTree>
    <p:extLst>
      <p:ext uri="{BB962C8B-B14F-4D97-AF65-F5344CB8AC3E}">
        <p14:creationId xmlns:p14="http://schemas.microsoft.com/office/powerpoint/2010/main" val="2660640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E22A-CC87-4F87-8DC1-29CEDDB657BD}"/>
              </a:ext>
            </a:extLst>
          </p:cNvPr>
          <p:cNvSpPr>
            <a:spLocks noGrp="1"/>
          </p:cNvSpPr>
          <p:nvPr>
            <p:ph type="title"/>
          </p:nvPr>
        </p:nvSpPr>
        <p:spPr>
          <a:xfrm>
            <a:off x="628650" y="1189038"/>
            <a:ext cx="8229600" cy="1143000"/>
          </a:xfrm>
        </p:spPr>
        <p:txBody>
          <a:bodyPr/>
          <a:lstStyle/>
          <a:p>
            <a:r>
              <a:rPr lang="en-US"/>
              <a:t>Timing really is EVERYTHING</a:t>
            </a:r>
          </a:p>
        </p:txBody>
      </p:sp>
      <p:graphicFrame>
        <p:nvGraphicFramePr>
          <p:cNvPr id="4" name="Content Placeholder 3">
            <a:extLst>
              <a:ext uri="{FF2B5EF4-FFF2-40B4-BE49-F238E27FC236}">
                <a16:creationId xmlns:a16="http://schemas.microsoft.com/office/drawing/2014/main" id="{3EF2A8E9-D131-40EF-864F-BA55BA07D0FD}"/>
              </a:ext>
            </a:extLst>
          </p:cNvPr>
          <p:cNvGraphicFramePr>
            <a:graphicFrameLocks noGrp="1"/>
          </p:cNvGraphicFramePr>
          <p:nvPr>
            <p:ph idx="1"/>
            <p:extLst>
              <p:ext uri="{D42A27DB-BD31-4B8C-83A1-F6EECF244321}">
                <p14:modId xmlns:p14="http://schemas.microsoft.com/office/powerpoint/2010/main" val="570756998"/>
              </p:ext>
            </p:extLst>
          </p:nvPr>
        </p:nvGraphicFramePr>
        <p:xfrm>
          <a:off x="1058778" y="2332038"/>
          <a:ext cx="7387390" cy="4039376"/>
        </p:xfrm>
        <a:graphic>
          <a:graphicData uri="http://schemas.openxmlformats.org/drawingml/2006/table">
            <a:tbl>
              <a:tblPr/>
              <a:tblGrid>
                <a:gridCol w="7387390">
                  <a:extLst>
                    <a:ext uri="{9D8B030D-6E8A-4147-A177-3AD203B41FA5}">
                      <a16:colId xmlns:a16="http://schemas.microsoft.com/office/drawing/2014/main" val="1870290380"/>
                    </a:ext>
                  </a:extLst>
                </a:gridCol>
              </a:tblGrid>
              <a:tr h="2637348">
                <a:tc>
                  <a:txBody>
                    <a:bodyPr/>
                    <a:lstStyle/>
                    <a:p>
                      <a:pPr algn="ctr"/>
                      <a:r>
                        <a:rPr lang="en-US" sz="4400" b="1" i="1">
                          <a:solidFill>
                            <a:srgbClr val="333333"/>
                          </a:solidFill>
                          <a:effectLst/>
                          <a:latin typeface="Helvetica" panose="020B0604020202020204" pitchFamily="34" charset="0"/>
                        </a:rPr>
                        <a:t>A dollar today is worth more than a dollar tomorrow. This statement underpins all of finance.</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37833410"/>
                  </a:ext>
                </a:extLst>
              </a:tr>
              <a:tr h="1357136">
                <a:tc>
                  <a:txBody>
                    <a:bodyPr/>
                    <a:lstStyle/>
                    <a:p>
                      <a:pPr algn="r"/>
                      <a:r>
                        <a:rPr lang="en-US" i="1">
                          <a:solidFill>
                            <a:srgbClr val="555555"/>
                          </a:solidFill>
                          <a:effectLst/>
                          <a:latin typeface="Helvetica" panose="020B0604020202020204" pitchFamily="34" charset="0"/>
                        </a:rPr>
                        <a:t>Venture capitalist Tomasz Tunguz,</a:t>
                      </a:r>
                    </a:p>
                  </a:txBody>
                  <a:tcPr marL="0" marR="0" marT="38100" marB="0" anchor="ctr">
                    <a:lnL>
                      <a:noFill/>
                    </a:lnL>
                    <a:lnR>
                      <a:noFill/>
                    </a:lnR>
                    <a:lnT>
                      <a:noFill/>
                    </a:lnT>
                    <a:lnB>
                      <a:noFill/>
                    </a:lnB>
                    <a:solidFill>
                      <a:srgbClr val="FFFFFF"/>
                    </a:solidFill>
                  </a:tcPr>
                </a:tc>
                <a:extLst>
                  <a:ext uri="{0D108BD9-81ED-4DB2-BD59-A6C34878D82A}">
                    <a16:rowId xmlns:a16="http://schemas.microsoft.com/office/drawing/2014/main" val="1455061604"/>
                  </a:ext>
                </a:extLst>
              </a:tr>
            </a:tbl>
          </a:graphicData>
        </a:graphic>
      </p:graphicFrame>
    </p:spTree>
    <p:extLst>
      <p:ext uri="{BB962C8B-B14F-4D97-AF65-F5344CB8AC3E}">
        <p14:creationId xmlns:p14="http://schemas.microsoft.com/office/powerpoint/2010/main" val="2244447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B20E82-BE22-B54F-880D-9B47D2E355D8}"/>
              </a:ext>
            </a:extLst>
          </p:cNvPr>
          <p:cNvPicPr>
            <a:picLocks noChangeAspect="1"/>
          </p:cNvPicPr>
          <p:nvPr/>
        </p:nvPicPr>
        <p:blipFill>
          <a:blip r:embed="rId3"/>
          <a:stretch>
            <a:fillRect/>
          </a:stretch>
        </p:blipFill>
        <p:spPr>
          <a:xfrm>
            <a:off x="871538" y="171450"/>
            <a:ext cx="7329487" cy="7843837"/>
          </a:xfrm>
          <a:prstGeom prst="rect">
            <a:avLst/>
          </a:prstGeom>
        </p:spPr>
      </p:pic>
    </p:spTree>
    <p:extLst>
      <p:ext uri="{BB962C8B-B14F-4D97-AF65-F5344CB8AC3E}">
        <p14:creationId xmlns:p14="http://schemas.microsoft.com/office/powerpoint/2010/main" val="3709423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5DDC-94D3-4D0B-AE49-5CD21855DF10}"/>
              </a:ext>
            </a:extLst>
          </p:cNvPr>
          <p:cNvSpPr>
            <a:spLocks noGrp="1"/>
          </p:cNvSpPr>
          <p:nvPr>
            <p:ph type="title"/>
          </p:nvPr>
        </p:nvSpPr>
        <p:spPr/>
        <p:txBody>
          <a:bodyPr/>
          <a:lstStyle/>
          <a:p>
            <a:br>
              <a:rPr lang="en-US"/>
            </a:br>
            <a:r>
              <a:rPr lang="en-US" u="sng"/>
              <a:t>Question </a:t>
            </a:r>
          </a:p>
        </p:txBody>
      </p:sp>
      <p:sp>
        <p:nvSpPr>
          <p:cNvPr id="3" name="Content Placeholder 2">
            <a:extLst>
              <a:ext uri="{FF2B5EF4-FFF2-40B4-BE49-F238E27FC236}">
                <a16:creationId xmlns:a16="http://schemas.microsoft.com/office/drawing/2014/main" id="{C604320C-CE56-4639-8B53-A05412D939BA}"/>
              </a:ext>
            </a:extLst>
          </p:cNvPr>
          <p:cNvSpPr>
            <a:spLocks noGrp="1"/>
          </p:cNvSpPr>
          <p:nvPr>
            <p:ph idx="1"/>
          </p:nvPr>
        </p:nvSpPr>
        <p:spPr>
          <a:xfrm>
            <a:off x="898634" y="1600200"/>
            <a:ext cx="7788166" cy="4525963"/>
          </a:xfrm>
        </p:spPr>
        <p:txBody>
          <a:bodyPr/>
          <a:lstStyle/>
          <a:p>
            <a:pPr marL="0" indent="0">
              <a:buNone/>
            </a:pPr>
            <a:r>
              <a:rPr lang="en-US"/>
              <a:t>If every active nurse in America gave $10 a year for five years, how much would you have?</a:t>
            </a:r>
          </a:p>
          <a:p>
            <a:r>
              <a:rPr lang="en-US" sz="2400"/>
              <a:t>4.1 million nurses X $51 (5% interest) equals =$209,100,000.00</a:t>
            </a:r>
          </a:p>
          <a:p>
            <a:r>
              <a:rPr lang="en-US" sz="2400"/>
              <a:t>NIH Current budget is $30.1 Billion</a:t>
            </a:r>
          </a:p>
          <a:p>
            <a:r>
              <a:rPr lang="en-US" sz="2400"/>
              <a:t>The NINR budget for 2018 was</a:t>
            </a:r>
          </a:p>
          <a:p>
            <a:pPr lvl="1"/>
            <a:r>
              <a:rPr lang="en-US" sz="2400"/>
              <a:t>$113,688,000.00</a:t>
            </a:r>
          </a:p>
          <a:p>
            <a:pPr lvl="1"/>
            <a:endParaRPr lang="en-US" sz="2400"/>
          </a:p>
        </p:txBody>
      </p:sp>
    </p:spTree>
    <p:extLst>
      <p:ext uri="{BB962C8B-B14F-4D97-AF65-F5344CB8AC3E}">
        <p14:creationId xmlns:p14="http://schemas.microsoft.com/office/powerpoint/2010/main" val="14816539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5B6A5-6524-4D6E-B1A2-B80B67A587C6}"/>
              </a:ext>
            </a:extLst>
          </p:cNvPr>
          <p:cNvSpPr>
            <a:spLocks noGrp="1"/>
          </p:cNvSpPr>
          <p:nvPr>
            <p:ph type="title"/>
          </p:nvPr>
        </p:nvSpPr>
        <p:spPr>
          <a:xfrm>
            <a:off x="457200" y="1082842"/>
            <a:ext cx="8229600" cy="334796"/>
          </a:xfrm>
        </p:spPr>
        <p:txBody>
          <a:bodyPr/>
          <a:lstStyle/>
          <a:p>
            <a:r>
              <a:rPr lang="en-US"/>
              <a:t>Your Next Steps</a:t>
            </a:r>
          </a:p>
        </p:txBody>
      </p:sp>
      <p:sp>
        <p:nvSpPr>
          <p:cNvPr id="3" name="Content Placeholder 2">
            <a:extLst>
              <a:ext uri="{FF2B5EF4-FFF2-40B4-BE49-F238E27FC236}">
                <a16:creationId xmlns:a16="http://schemas.microsoft.com/office/drawing/2014/main" id="{D29DD388-425F-4793-ADD9-4849C9A520EF}"/>
              </a:ext>
            </a:extLst>
          </p:cNvPr>
          <p:cNvSpPr>
            <a:spLocks noGrp="1"/>
          </p:cNvSpPr>
          <p:nvPr>
            <p:ph idx="1"/>
          </p:nvPr>
        </p:nvSpPr>
        <p:spPr>
          <a:xfrm>
            <a:off x="962526" y="1600200"/>
            <a:ext cx="7724274" cy="4525963"/>
          </a:xfrm>
        </p:spPr>
        <p:txBody>
          <a:bodyPr/>
          <a:lstStyle/>
          <a:p>
            <a:endParaRPr lang="en-US"/>
          </a:p>
          <a:p>
            <a:pPr marL="514350" indent="-514350">
              <a:buFont typeface="+mj-lt"/>
              <a:buAutoNum type="arabicPeriod"/>
            </a:pPr>
            <a:r>
              <a:rPr lang="en-US"/>
              <a:t>Get started</a:t>
            </a:r>
          </a:p>
          <a:p>
            <a:pPr marL="514350" indent="-514350">
              <a:buFont typeface="+mj-lt"/>
              <a:buAutoNum type="arabicPeriod"/>
            </a:pPr>
            <a:r>
              <a:rPr lang="en-US"/>
              <a:t>Lead by example</a:t>
            </a:r>
          </a:p>
          <a:p>
            <a:pPr marL="514350" indent="-514350">
              <a:buFont typeface="+mj-lt"/>
              <a:buAutoNum type="arabicPeriod"/>
            </a:pPr>
            <a:r>
              <a:rPr lang="en-US"/>
              <a:t>Recognize that it’s wrong to ask anyone to donate to the point it affects their quality of life.</a:t>
            </a:r>
          </a:p>
          <a:p>
            <a:endParaRPr lang="en-US"/>
          </a:p>
        </p:txBody>
      </p:sp>
    </p:spTree>
    <p:extLst>
      <p:ext uri="{BB962C8B-B14F-4D97-AF65-F5344CB8AC3E}">
        <p14:creationId xmlns:p14="http://schemas.microsoft.com/office/powerpoint/2010/main" val="1370596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704B-1E82-8B41-9093-43AD5B3C00F9}"/>
              </a:ext>
            </a:extLst>
          </p:cNvPr>
          <p:cNvSpPr>
            <a:spLocks noGrp="1"/>
          </p:cNvSpPr>
          <p:nvPr>
            <p:ph type="title" idx="4294967295"/>
          </p:nvPr>
        </p:nvSpPr>
        <p:spPr>
          <a:xfrm>
            <a:off x="0" y="365125"/>
            <a:ext cx="7886700" cy="1325563"/>
          </a:xfrm>
          <a:prstGeom prst="rect">
            <a:avLst/>
          </a:prstGeom>
        </p:spPr>
        <p:txBody>
          <a:bodyPr/>
          <a:lstStyle/>
          <a:p>
            <a:pPr algn="ctr"/>
            <a:r>
              <a:rPr lang="en-US"/>
              <a:t>Selected References</a:t>
            </a:r>
          </a:p>
        </p:txBody>
      </p:sp>
      <p:sp>
        <p:nvSpPr>
          <p:cNvPr id="3" name="Content Placeholder 2">
            <a:extLst>
              <a:ext uri="{FF2B5EF4-FFF2-40B4-BE49-F238E27FC236}">
                <a16:creationId xmlns:a16="http://schemas.microsoft.com/office/drawing/2014/main" id="{BCC8123D-F2BD-2244-A208-D01C3F25B8E3}"/>
              </a:ext>
            </a:extLst>
          </p:cNvPr>
          <p:cNvSpPr>
            <a:spLocks noGrp="1"/>
          </p:cNvSpPr>
          <p:nvPr>
            <p:ph idx="4294967295"/>
          </p:nvPr>
        </p:nvSpPr>
        <p:spPr>
          <a:xfrm>
            <a:off x="0" y="1189038"/>
            <a:ext cx="7886700" cy="4987925"/>
          </a:xfrm>
          <a:prstGeom prst="rect">
            <a:avLst/>
          </a:prstGeom>
        </p:spPr>
        <p:txBody>
          <a:bodyPr>
            <a:normAutofit fontScale="62500" lnSpcReduction="20000"/>
          </a:bodyPr>
          <a:lstStyle/>
          <a:p>
            <a:r>
              <a:rPr lang="en-US" err="1"/>
              <a:t>Sivarajah,Uthayasankar</a:t>
            </a:r>
            <a:r>
              <a:rPr lang="en-US"/>
              <a:t>, etc. Critical analysis of Big Data Challenges and analytical methods; Journal of Business Research 2016; </a:t>
            </a:r>
            <a:r>
              <a:rPr lang="en-US" err="1"/>
              <a:t>doi.org</a:t>
            </a:r>
            <a:r>
              <a:rPr lang="en-US"/>
              <a:t>/10.1016/j.jbusres.2016.08.01</a:t>
            </a:r>
          </a:p>
          <a:p>
            <a:r>
              <a:rPr lang="en-US"/>
              <a:t>NIH Strategic Plan for Data Science available at https:..</a:t>
            </a:r>
            <a:r>
              <a:rPr lang="en-US" err="1"/>
              <a:t>www.nih.gov</a:t>
            </a:r>
            <a:r>
              <a:rPr lang="en-US"/>
              <a:t>/sites/default/files/about-</a:t>
            </a:r>
            <a:r>
              <a:rPr lang="en-US" err="1"/>
              <a:t>nih</a:t>
            </a:r>
            <a:r>
              <a:rPr lang="en-US"/>
              <a:t>/strategic-plan-fy2016-2020-508.pdf</a:t>
            </a:r>
          </a:p>
          <a:p>
            <a:r>
              <a:rPr lang="en-US" u="sng">
                <a:hlinkClick r:id="rId3" tooltip="Journal of nursing scholarship : an official publication of Sigma Theta Tau International Honor Society of Nursing."/>
              </a:rPr>
              <a:t>J Nurs Scholarsh.</a:t>
            </a:r>
            <a:r>
              <a:rPr lang="en-US"/>
              <a:t> 2015 Sep;47(5):477-84. </a:t>
            </a:r>
            <a:r>
              <a:rPr lang="en-US" err="1"/>
              <a:t>doi</a:t>
            </a:r>
            <a:r>
              <a:rPr lang="en-US"/>
              <a:t>: 10.1111/jnu.12159. </a:t>
            </a:r>
            <a:r>
              <a:rPr lang="en-US" err="1"/>
              <a:t>Epub</a:t>
            </a:r>
            <a:r>
              <a:rPr lang="en-US"/>
              <a:t> 2015 Aug 19.</a:t>
            </a:r>
            <a:r>
              <a:rPr lang="en-US" b="1"/>
              <a:t>Nursing Needs Big Data and Big Data Needs </a:t>
            </a:r>
            <a:r>
              <a:rPr lang="en-US" b="1" err="1"/>
              <a:t>Nursing.</a:t>
            </a:r>
            <a:r>
              <a:rPr lang="en-US" u="sng" err="1">
                <a:hlinkClick r:id="rId4"/>
              </a:rPr>
              <a:t>Brennan</a:t>
            </a:r>
            <a:r>
              <a:rPr lang="en-US" u="sng">
                <a:hlinkClick r:id="rId4"/>
              </a:rPr>
              <a:t> PF</a:t>
            </a:r>
            <a:r>
              <a:rPr lang="en-US" baseline="30000"/>
              <a:t>1</a:t>
            </a:r>
            <a:r>
              <a:rPr lang="en-US"/>
              <a:t>, </a:t>
            </a:r>
            <a:r>
              <a:rPr lang="en-US" u="sng">
                <a:hlinkClick r:id="rId5"/>
              </a:rPr>
              <a:t>Bakken S</a:t>
            </a:r>
            <a:r>
              <a:rPr lang="en-US" baseline="30000"/>
              <a:t>2</a:t>
            </a:r>
            <a:r>
              <a:rPr lang="en-US"/>
              <a:t>. DOI: </a:t>
            </a:r>
            <a:r>
              <a:rPr lang="en-US" u="sng">
                <a:hlinkClick r:id="rId6"/>
              </a:rPr>
              <a:t>10.1111/jnu.12159</a:t>
            </a:r>
            <a:endParaRPr lang="en-US" u="sng"/>
          </a:p>
          <a:p>
            <a:r>
              <a:rPr lang="en-US" u="sng"/>
              <a:t>Simpson; Big Data: the evidence nursing needs to spark Advocacy presentation USC April 2017</a:t>
            </a:r>
          </a:p>
          <a:p>
            <a:r>
              <a:rPr lang="en-US"/>
              <a:t>What about big data and nursing?  American Nurse Today, May 2018 Vol. 13 No. 5 Author(s): Melinda Higgins, PhD; Roy L. Simpson, DNP, RN, FAAN, DPNAP, FACMI; William Gregory Johnson</a:t>
            </a:r>
          </a:p>
          <a:p>
            <a:r>
              <a:rPr lang="en-US"/>
              <a:t>Emerson, etc. Tool Kit- Don’t drown in the data, 2012 The Royal Statistical Society, August 2012- Significance</a:t>
            </a:r>
          </a:p>
          <a:p>
            <a:r>
              <a:rPr lang="en-US"/>
              <a:t>AMIA; </a:t>
            </a:r>
            <a:r>
              <a:rPr lang="en-US" err="1"/>
              <a:t>Appl</a:t>
            </a:r>
            <a:r>
              <a:rPr lang="en-US"/>
              <a:t> </a:t>
            </a:r>
            <a:r>
              <a:rPr lang="en-US" err="1"/>
              <a:t>Clin</a:t>
            </a:r>
            <a:r>
              <a:rPr lang="en-US"/>
              <a:t> Inform 2016; 07(01): 143-176</a:t>
            </a:r>
            <a:br>
              <a:rPr lang="en-US"/>
            </a:br>
            <a:r>
              <a:rPr lang="en-US"/>
              <a:t>DOI: 10.4338/ACI-2015-12-R-0174</a:t>
            </a:r>
          </a:p>
          <a:p>
            <a:endParaRPr lang="en-US"/>
          </a:p>
          <a:p>
            <a:endParaRPr lang="en-US"/>
          </a:p>
        </p:txBody>
      </p:sp>
    </p:spTree>
    <p:extLst>
      <p:ext uri="{BB962C8B-B14F-4D97-AF65-F5344CB8AC3E}">
        <p14:creationId xmlns:p14="http://schemas.microsoft.com/office/powerpoint/2010/main" val="339381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8B1F-EA64-4BCA-B699-E26E7DAE0D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490D2D-6CD5-404F-95AE-80E997C42BA8}"/>
              </a:ext>
            </a:extLst>
          </p:cNvPr>
          <p:cNvSpPr>
            <a:spLocks noGrp="1"/>
          </p:cNvSpPr>
          <p:nvPr>
            <p:ph idx="1"/>
          </p:nvPr>
        </p:nvSpPr>
        <p:spPr/>
        <p:txBody>
          <a:bodyPr/>
          <a:lstStyle/>
          <a:p>
            <a:pPr marL="0" indent="0" algn="ctr">
              <a:buNone/>
            </a:pPr>
            <a:r>
              <a:rPr lang="en-US" sz="4000" b="1" dirty="0"/>
              <a:t>Thank you!</a:t>
            </a:r>
          </a:p>
          <a:p>
            <a:r>
              <a:rPr lang="en-US" dirty="0"/>
              <a:t>Roy L. Simpson, DNP, RN, DPNAP, FAAN, FACMI</a:t>
            </a:r>
          </a:p>
          <a:p>
            <a:r>
              <a:rPr lang="en-US" dirty="0"/>
              <a:t>Nell Hodgson Woodruff School of Nursing</a:t>
            </a:r>
          </a:p>
          <a:p>
            <a:r>
              <a:rPr lang="en-US" dirty="0"/>
              <a:t>Emory University</a:t>
            </a:r>
          </a:p>
          <a:p>
            <a:r>
              <a:rPr lang="en-US" dirty="0" err="1"/>
              <a:t>roy.l.simpson@emory.edu</a:t>
            </a:r>
            <a:endParaRPr lang="en-US" dirty="0"/>
          </a:p>
        </p:txBody>
      </p:sp>
    </p:spTree>
    <p:extLst>
      <p:ext uri="{BB962C8B-B14F-4D97-AF65-F5344CB8AC3E}">
        <p14:creationId xmlns:p14="http://schemas.microsoft.com/office/powerpoint/2010/main" val="384664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9CCC4-0DF2-AC4D-BEFD-1C59B6642252}"/>
              </a:ext>
            </a:extLst>
          </p:cNvPr>
          <p:cNvPicPr>
            <a:picLocks noChangeAspect="1"/>
          </p:cNvPicPr>
          <p:nvPr/>
        </p:nvPicPr>
        <p:blipFill>
          <a:blip r:embed="rId2"/>
          <a:stretch>
            <a:fillRect/>
          </a:stretch>
        </p:blipFill>
        <p:spPr>
          <a:xfrm>
            <a:off x="1800225" y="155845"/>
            <a:ext cx="5414963" cy="6444980"/>
          </a:xfrm>
          <a:prstGeom prst="rect">
            <a:avLst/>
          </a:prstGeom>
        </p:spPr>
      </p:pic>
    </p:spTree>
    <p:extLst>
      <p:ext uri="{BB962C8B-B14F-4D97-AF65-F5344CB8AC3E}">
        <p14:creationId xmlns:p14="http://schemas.microsoft.com/office/powerpoint/2010/main" val="3076469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Origin of the Term</a:t>
            </a:r>
          </a:p>
        </p:txBody>
      </p:sp>
      <p:pic>
        <p:nvPicPr>
          <p:cNvPr id="4" name="Content Placeholder 3" descr="First Use Big Data.tiff"/>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314131" y="1600200"/>
            <a:ext cx="6515737" cy="4525963"/>
          </a:xfrm>
        </p:spPr>
      </p:pic>
      <p:pic>
        <p:nvPicPr>
          <p:cNvPr id="5" name="Picture 4" descr="First Use Big Data.tiff"/>
          <p:cNvPicPr>
            <a:picLocks noChangeAspect="1"/>
          </p:cNvPicPr>
          <p:nvPr/>
        </p:nvPicPr>
        <p:blipFill rotWithShape="1">
          <a:blip r:embed="rId2">
            <a:extLst>
              <a:ext uri="{28A0092B-C50C-407E-A947-70E740481C1C}">
                <a14:useLocalDpi xmlns:a14="http://schemas.microsoft.com/office/drawing/2010/main" val="0"/>
              </a:ext>
            </a:extLst>
          </a:blip>
          <a:srcRect l="50721" t="39587" r="7487" b="12386"/>
          <a:stretch/>
        </p:blipFill>
        <p:spPr>
          <a:xfrm>
            <a:off x="4377101" y="3640212"/>
            <a:ext cx="3821457" cy="3050520"/>
          </a:xfrm>
          <a:prstGeom prst="rect">
            <a:avLst/>
          </a:prstGeom>
        </p:spPr>
      </p:pic>
      <p:sp>
        <p:nvSpPr>
          <p:cNvPr id="6" name="TextBox 5"/>
          <p:cNvSpPr txBox="1"/>
          <p:nvPr/>
        </p:nvSpPr>
        <p:spPr>
          <a:xfrm>
            <a:off x="215453" y="4241243"/>
            <a:ext cx="3980213" cy="646331"/>
          </a:xfrm>
          <a:prstGeom prst="rect">
            <a:avLst/>
          </a:prstGeom>
          <a:noFill/>
        </p:spPr>
        <p:txBody>
          <a:bodyPr wrap="square" rtlCol="0">
            <a:spAutoFit/>
          </a:bodyPr>
          <a:lstStyle/>
          <a:p>
            <a:r>
              <a:rPr lang="en-US" dirty="0"/>
              <a:t>Proceedings of the 8th conference on Visualization '97	Pages 235-ff.	</a:t>
            </a:r>
          </a:p>
        </p:txBody>
      </p:sp>
    </p:spTree>
    <p:extLst>
      <p:ext uri="{BB962C8B-B14F-4D97-AF65-F5344CB8AC3E}">
        <p14:creationId xmlns:p14="http://schemas.microsoft.com/office/powerpoint/2010/main" val="327746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7886700" cy="1325563"/>
          </a:xfrm>
          <a:prstGeom prst="rect">
            <a:avLst/>
          </a:prstGeom>
        </p:spPr>
        <p:txBody>
          <a:bodyPr/>
          <a:lstStyle/>
          <a:p>
            <a:r>
              <a:rPr lang="en-US" b="1" dirty="0"/>
              <a:t>Origin of the Term</a:t>
            </a:r>
          </a:p>
        </p:txBody>
      </p:sp>
      <p:pic>
        <p:nvPicPr>
          <p:cNvPr id="4" name="Content Placeholder 3" descr="Big Data 2.tiff"/>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2082" t="14953" r="7724" b="45966"/>
          <a:stretch/>
        </p:blipFill>
        <p:spPr>
          <a:xfrm>
            <a:off x="2543175" y="1860550"/>
            <a:ext cx="6600825" cy="2233613"/>
          </a:xfrm>
          <a:prstGeom prst="rect">
            <a:avLst/>
          </a:prstGeom>
        </p:spPr>
      </p:pic>
      <p:sp>
        <p:nvSpPr>
          <p:cNvPr id="5" name="TextBox 4"/>
          <p:cNvSpPr txBox="1"/>
          <p:nvPr/>
        </p:nvSpPr>
        <p:spPr>
          <a:xfrm>
            <a:off x="1451474" y="5363926"/>
            <a:ext cx="6356277" cy="369332"/>
          </a:xfrm>
          <a:prstGeom prst="rect">
            <a:avLst/>
          </a:prstGeom>
          <a:noFill/>
        </p:spPr>
        <p:txBody>
          <a:bodyPr wrap="none" rtlCol="0">
            <a:spAutoFit/>
          </a:bodyPr>
          <a:lstStyle/>
          <a:p>
            <a:r>
              <a:rPr lang="en-US" dirty="0"/>
              <a:t>It is from this paper that use of the term entered the mainstream.</a:t>
            </a:r>
          </a:p>
        </p:txBody>
      </p:sp>
    </p:spTree>
    <p:extLst>
      <p:ext uri="{BB962C8B-B14F-4D97-AF65-F5344CB8AC3E}">
        <p14:creationId xmlns:p14="http://schemas.microsoft.com/office/powerpoint/2010/main" val="210123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09517-424A-48E0-9F07-9E3B7308A494}"/>
              </a:ext>
            </a:extLst>
          </p:cNvPr>
          <p:cNvSpPr>
            <a:spLocks noGrp="1"/>
          </p:cNvSpPr>
          <p:nvPr>
            <p:ph type="title"/>
          </p:nvPr>
        </p:nvSpPr>
        <p:spPr>
          <a:xfrm>
            <a:off x="457200" y="962526"/>
            <a:ext cx="8229600" cy="938462"/>
          </a:xfrm>
        </p:spPr>
        <p:txBody>
          <a:bodyPr/>
          <a:lstStyle/>
          <a:p>
            <a:r>
              <a:rPr lang="en-US" dirty="0"/>
              <a:t>Data Collection 24/7/365</a:t>
            </a:r>
          </a:p>
        </p:txBody>
      </p:sp>
      <p:pic>
        <p:nvPicPr>
          <p:cNvPr id="3076" name="Picture 4" descr="https://solutionsreview.com/mobile-device-management/files/2015/12/technology-devices.jpeg">
            <a:extLst>
              <a:ext uri="{FF2B5EF4-FFF2-40B4-BE49-F238E27FC236}">
                <a16:creationId xmlns:a16="http://schemas.microsoft.com/office/drawing/2014/main" id="{C21121AC-5DD3-481D-905B-C96D0CE5CA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8058" y="1768641"/>
            <a:ext cx="7298110" cy="432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416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A537-0C0E-474F-9543-3A1F5F345F55}"/>
              </a:ext>
            </a:extLst>
          </p:cNvPr>
          <p:cNvSpPr>
            <a:spLocks noGrp="1"/>
          </p:cNvSpPr>
          <p:nvPr>
            <p:ph type="title"/>
          </p:nvPr>
        </p:nvSpPr>
        <p:spPr/>
        <p:txBody>
          <a:bodyPr/>
          <a:lstStyle/>
          <a:p>
            <a:r>
              <a:rPr lang="en-US"/>
              <a:t>Simpson-Herzberg </a:t>
            </a:r>
            <a:r>
              <a:rPr lang="en-US" dirty="0"/>
              <a:t>	</a:t>
            </a:r>
          </a:p>
        </p:txBody>
      </p:sp>
      <p:sp>
        <p:nvSpPr>
          <p:cNvPr id="3" name="Content Placeholder 2">
            <a:extLst>
              <a:ext uri="{FF2B5EF4-FFF2-40B4-BE49-F238E27FC236}">
                <a16:creationId xmlns:a16="http://schemas.microsoft.com/office/drawing/2014/main" id="{851827CC-B5D1-424D-8A6B-A0365F0E2FED}"/>
              </a:ext>
            </a:extLst>
          </p:cNvPr>
          <p:cNvSpPr>
            <a:spLocks noGrp="1"/>
          </p:cNvSpPr>
          <p:nvPr>
            <p:ph idx="1"/>
          </p:nvPr>
        </p:nvSpPr>
        <p:spPr/>
        <p:txBody>
          <a:bodyPr/>
          <a:lstStyle/>
          <a:p>
            <a:r>
              <a:rPr lang="en-US" dirty="0"/>
              <a:t>Definition of Big Data:</a:t>
            </a:r>
          </a:p>
          <a:p>
            <a:pPr lvl="1"/>
            <a:r>
              <a:rPr lang="en-US" dirty="0"/>
              <a:t>The slight twist and turns of new and old data creating a smorgasbord of new information deriving from a kaleidoscope of actions with mathematics and statistics delivering new knowledge for applications into the precision of care for patients.  </a:t>
            </a:r>
          </a:p>
        </p:txBody>
      </p:sp>
    </p:spTree>
    <p:extLst>
      <p:ext uri="{BB962C8B-B14F-4D97-AF65-F5344CB8AC3E}">
        <p14:creationId xmlns:p14="http://schemas.microsoft.com/office/powerpoint/2010/main" val="3338539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6679</TotalTime>
  <Words>2675</Words>
  <Application>Microsoft Macintosh PowerPoint</Application>
  <PresentationFormat>On-screen Show (4:3)</PresentationFormat>
  <Paragraphs>464</Paragraphs>
  <Slides>43</Slides>
  <Notes>33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43</vt:i4>
      </vt:variant>
    </vt:vector>
  </HeadingPairs>
  <TitlesOfParts>
    <vt:vector size="55" baseType="lpstr">
      <vt:lpstr>Brush Script MT</vt:lpstr>
      <vt:lpstr>Arial</vt:lpstr>
      <vt:lpstr>Calibri</vt:lpstr>
      <vt:lpstr>Calibri Light</vt:lpstr>
      <vt:lpstr>Gill Sans</vt:lpstr>
      <vt:lpstr>Helvetica</vt:lpstr>
      <vt:lpstr>Times New Roman</vt:lpstr>
      <vt:lpstr>Verdana</vt:lpstr>
      <vt:lpstr>wf_segoe-ui_normal</vt:lpstr>
      <vt:lpstr>Wingdings</vt:lpstr>
      <vt:lpstr>Office Theme</vt:lpstr>
      <vt:lpstr>1_Office Theme</vt:lpstr>
      <vt:lpstr>PowerPoint Presentation</vt:lpstr>
      <vt:lpstr>Conflicts of Interest </vt:lpstr>
      <vt:lpstr>PowerPoint Presentation</vt:lpstr>
      <vt:lpstr>PowerPoint Presentation</vt:lpstr>
      <vt:lpstr>PowerPoint Presentation</vt:lpstr>
      <vt:lpstr>Origin of the Term</vt:lpstr>
      <vt:lpstr>Origin of the Term</vt:lpstr>
      <vt:lpstr>Data Collection 24/7/365</vt:lpstr>
      <vt:lpstr>Simpson-Herzberg  </vt:lpstr>
      <vt:lpstr>BIG DATA does not include</vt:lpstr>
      <vt:lpstr>Tradition v Potential</vt:lpstr>
      <vt:lpstr>PowerPoint Presentation</vt:lpstr>
      <vt:lpstr>Big Data in the real world</vt:lpstr>
      <vt:lpstr>What Big Data knows about you</vt:lpstr>
      <vt:lpstr>Big Data in the Health Care</vt:lpstr>
      <vt:lpstr>Big Data and common sense</vt:lpstr>
      <vt:lpstr>Emory’s SON Center for Data Science called NeLL</vt:lpstr>
      <vt:lpstr>Example </vt:lpstr>
      <vt:lpstr>PowerPoint Presentation</vt:lpstr>
      <vt:lpstr>Capitalism reigns so let’s not forget technological obsolescence </vt:lpstr>
      <vt:lpstr>   In America, paychecks matter  </vt:lpstr>
      <vt:lpstr>Financial incentives shift behavior</vt:lpstr>
      <vt:lpstr> Question  </vt:lpstr>
      <vt:lpstr>Big Data Types and their Value </vt:lpstr>
      <vt:lpstr>Cold, Calculating Data</vt:lpstr>
      <vt:lpstr>The real value of Big Data</vt:lpstr>
      <vt:lpstr> Question 3</vt:lpstr>
      <vt:lpstr>17 years is a lifetime to wait</vt:lpstr>
      <vt:lpstr>WHAT ARE ’OMICS</vt:lpstr>
      <vt:lpstr>Big Data Discoveries at Emory</vt:lpstr>
      <vt:lpstr>PowerPoint Presentation</vt:lpstr>
      <vt:lpstr>PowerPoint Presentation</vt:lpstr>
      <vt:lpstr> Heartfelt Connection Model- How Nurses are to thrive and survive?</vt:lpstr>
      <vt:lpstr>PowerPoint Presentation</vt:lpstr>
      <vt:lpstr>Lack of science-based funding</vt:lpstr>
      <vt:lpstr>Carve out a place for…</vt:lpstr>
      <vt:lpstr>How Heartfelt Connection Works</vt:lpstr>
      <vt:lpstr>Nursing Practice Defined</vt:lpstr>
      <vt:lpstr>Timing really is EVERYTHING</vt:lpstr>
      <vt:lpstr> Question </vt:lpstr>
      <vt:lpstr>Your Next Steps</vt:lpstr>
      <vt:lpstr>Selected References</vt:lpstr>
      <vt:lpstr>PowerPoint Presentation</vt:lpstr>
    </vt:vector>
  </TitlesOfParts>
  <Company>Emory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Derienko</dc:creator>
  <cp:lastModifiedBy>Simpson, Roy L.</cp:lastModifiedBy>
  <cp:revision>299</cp:revision>
  <cp:lastPrinted>2018-04-07T20:02:59Z</cp:lastPrinted>
  <dcterms:created xsi:type="dcterms:W3CDTF">2012-10-03T13:45:57Z</dcterms:created>
  <dcterms:modified xsi:type="dcterms:W3CDTF">2019-04-23T20:30:16Z</dcterms:modified>
</cp:coreProperties>
</file>